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2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28" r:id="rId4"/>
    <p:sldId id="333" r:id="rId5"/>
    <p:sldId id="332" r:id="rId6"/>
    <p:sldId id="330" r:id="rId7"/>
    <p:sldId id="342" r:id="rId8"/>
    <p:sldId id="340" r:id="rId9"/>
    <p:sldId id="334" r:id="rId10"/>
    <p:sldId id="343" r:id="rId11"/>
    <p:sldId id="335" r:id="rId12"/>
    <p:sldId id="336" r:id="rId13"/>
    <p:sldId id="337" r:id="rId14"/>
    <p:sldId id="338" r:id="rId15"/>
    <p:sldId id="339" r:id="rId16"/>
    <p:sldId id="341" r:id="rId17"/>
    <p:sldId id="347" r:id="rId18"/>
    <p:sldId id="344" r:id="rId19"/>
    <p:sldId id="345" r:id="rId20"/>
    <p:sldId id="346" r:id="rId21"/>
    <p:sldId id="348" r:id="rId22"/>
    <p:sldId id="349" r:id="rId23"/>
    <p:sldId id="351" r:id="rId24"/>
    <p:sldId id="352" r:id="rId25"/>
    <p:sldId id="353" r:id="rId26"/>
    <p:sldId id="350" r:id="rId27"/>
    <p:sldId id="331" r:id="rId28"/>
    <p:sldId id="327" r:id="rId29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92" autoAdjust="0"/>
  </p:normalViewPr>
  <p:slideViewPr>
    <p:cSldViewPr>
      <p:cViewPr varScale="1">
        <p:scale>
          <a:sx n="64" d="100"/>
          <a:sy n="64" d="100"/>
        </p:scale>
        <p:origin x="134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tSig\Tutoriel%20Excel%20Diagramme%20de%20Gant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5415244969378826"/>
          <c:y val="0.24174187928197333"/>
          <c:w val="0.51529199475065612"/>
          <c:h val="0.5545543426731884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'Diagramme de Gantt'!$C$6</c:f>
              <c:strCache>
                <c:ptCount val="1"/>
                <c:pt idx="0">
                  <c:v>Début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'Diagramme de Gantt'!$B$7:$B$12</c:f>
              <c:strCache>
                <c:ptCount val="6"/>
                <c:pt idx="0">
                  <c:v>Analyse des Besoins et Préparation des données</c:v>
                </c:pt>
                <c:pt idx="1">
                  <c:v>Conception et Prototype Initial</c:v>
                </c:pt>
                <c:pt idx="2">
                  <c:v>Tests auprès des utilisateurs</c:v>
                </c:pt>
                <c:pt idx="3">
                  <c:v>Améliorations et Développement Itératif</c:v>
                </c:pt>
                <c:pt idx="4">
                  <c:v>Déploiement Pilote</c:v>
                </c:pt>
                <c:pt idx="5">
                  <c:v>Rédaction des rapports</c:v>
                </c:pt>
              </c:strCache>
            </c:strRef>
          </c:cat>
          <c:val>
            <c:numRef>
              <c:f>'Diagramme de Gantt'!$C$7:$C$12</c:f>
              <c:numCache>
                <c:formatCode>dd/mm/yy;@</c:formatCode>
                <c:ptCount val="6"/>
                <c:pt idx="0" formatCode="m/d/yyyy">
                  <c:v>45443</c:v>
                </c:pt>
                <c:pt idx="1">
                  <c:v>45448</c:v>
                </c:pt>
                <c:pt idx="2">
                  <c:v>45467</c:v>
                </c:pt>
                <c:pt idx="3">
                  <c:v>45468</c:v>
                </c:pt>
                <c:pt idx="4">
                  <c:v>45474</c:v>
                </c:pt>
                <c:pt idx="5">
                  <c:v>45471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B7-4EB2-94AC-98732F33FA6D}"/>
            </c:ext>
          </c:extLst>
        </c:ser>
        <c:ser>
          <c:idx val="1"/>
          <c:order val="1"/>
          <c:tx>
            <c:v>Durée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'Diagramme de Gantt'!$B$7:$B$12</c:f>
              <c:strCache>
                <c:ptCount val="6"/>
                <c:pt idx="0">
                  <c:v>Analyse des Besoins et Préparation des données</c:v>
                </c:pt>
                <c:pt idx="1">
                  <c:v>Conception et Prototype Initial</c:v>
                </c:pt>
                <c:pt idx="2">
                  <c:v>Tests auprès des utilisateurs</c:v>
                </c:pt>
                <c:pt idx="3">
                  <c:v>Améliorations et Développement Itératif</c:v>
                </c:pt>
                <c:pt idx="4">
                  <c:v>Déploiement Pilote</c:v>
                </c:pt>
                <c:pt idx="5">
                  <c:v>Rédaction des rapports</c:v>
                </c:pt>
              </c:strCache>
            </c:strRef>
          </c:cat>
          <c:val>
            <c:numRef>
              <c:f>'Diagramme de Gantt'!$D$7:$D$12</c:f>
              <c:numCache>
                <c:formatCode>General</c:formatCode>
                <c:ptCount val="6"/>
                <c:pt idx="0">
                  <c:v>7</c:v>
                </c:pt>
                <c:pt idx="1">
                  <c:v>7</c:v>
                </c:pt>
                <c:pt idx="2">
                  <c:v>2</c:v>
                </c:pt>
                <c:pt idx="3">
                  <c:v>3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B7-4EB2-94AC-98732F33FA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08252687"/>
        <c:axId val="711462639"/>
      </c:barChart>
      <c:catAx>
        <c:axId val="70825268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11462639"/>
        <c:crosses val="autoZero"/>
        <c:auto val="1"/>
        <c:lblAlgn val="ctr"/>
        <c:lblOffset val="100"/>
        <c:noMultiLvlLbl val="0"/>
      </c:catAx>
      <c:valAx>
        <c:axId val="711462639"/>
        <c:scaling>
          <c:orientation val="minMax"/>
          <c:max val="45508"/>
          <c:min val="45443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8252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1F893-29F3-4117-AEA2-5DA998D4374B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E1F2BD9-1F37-4B04-BC75-9BCF9410E7DB}">
      <dgm:prSet/>
      <dgm:spPr/>
      <dgm:t>
        <a:bodyPr/>
        <a:lstStyle/>
        <a:p>
          <a:r>
            <a:rPr lang="fr-FR" b="1" dirty="0"/>
            <a:t>Semaine 1 : </a:t>
          </a:r>
          <a:r>
            <a:rPr lang="fr-FR" dirty="0"/>
            <a:t>Analyse des Besoins et Préparation des données</a:t>
          </a:r>
          <a:endParaRPr lang="en-US" dirty="0"/>
        </a:p>
      </dgm:t>
    </dgm:pt>
    <dgm:pt modelId="{3F37BCC4-22CD-440F-A761-71D7B3DA5419}" type="parTrans" cxnId="{875EBE8C-1CF4-4A77-B33E-98D055962AA2}">
      <dgm:prSet/>
      <dgm:spPr/>
      <dgm:t>
        <a:bodyPr/>
        <a:lstStyle/>
        <a:p>
          <a:endParaRPr lang="en-US"/>
        </a:p>
      </dgm:t>
    </dgm:pt>
    <dgm:pt modelId="{DD8D3F5B-8740-4BBE-82E9-79FFB1FCCDEC}" type="sibTrans" cxnId="{875EBE8C-1CF4-4A77-B33E-98D055962AA2}">
      <dgm:prSet/>
      <dgm:spPr/>
      <dgm:t>
        <a:bodyPr/>
        <a:lstStyle/>
        <a:p>
          <a:endParaRPr lang="en-US"/>
        </a:p>
      </dgm:t>
    </dgm:pt>
    <dgm:pt modelId="{8CC10248-29BC-489B-A5D8-1789EEA99D32}">
      <dgm:prSet/>
      <dgm:spPr/>
      <dgm:t>
        <a:bodyPr/>
        <a:lstStyle/>
        <a:p>
          <a:r>
            <a:rPr lang="fr-FR" b="1" dirty="0"/>
            <a:t>Semaine 2 : </a:t>
          </a:r>
          <a:r>
            <a:rPr lang="fr-FR" dirty="0"/>
            <a:t>Conception et Prototype Initial</a:t>
          </a:r>
          <a:endParaRPr lang="en-US" dirty="0"/>
        </a:p>
      </dgm:t>
    </dgm:pt>
    <dgm:pt modelId="{EF56B22B-7ECC-4191-902B-3DEB7F2148E4}" type="parTrans" cxnId="{8C5DC73E-D462-47DF-AA1C-D5DEC9C8F30D}">
      <dgm:prSet/>
      <dgm:spPr/>
      <dgm:t>
        <a:bodyPr/>
        <a:lstStyle/>
        <a:p>
          <a:endParaRPr lang="en-US"/>
        </a:p>
      </dgm:t>
    </dgm:pt>
    <dgm:pt modelId="{D0BA8113-EE57-4FD5-A9FF-1E121393329B}" type="sibTrans" cxnId="{8C5DC73E-D462-47DF-AA1C-D5DEC9C8F30D}">
      <dgm:prSet/>
      <dgm:spPr/>
      <dgm:t>
        <a:bodyPr/>
        <a:lstStyle/>
        <a:p>
          <a:endParaRPr lang="en-US"/>
        </a:p>
      </dgm:t>
    </dgm:pt>
    <dgm:pt modelId="{EEDFE924-0D3D-4197-8548-8199CC6ADA32}">
      <dgm:prSet/>
      <dgm:spPr/>
      <dgm:t>
        <a:bodyPr/>
        <a:lstStyle/>
        <a:p>
          <a:r>
            <a:rPr lang="fr-FR" b="1" dirty="0"/>
            <a:t>Semaine 3 : </a:t>
          </a:r>
          <a:r>
            <a:rPr lang="fr-FR" dirty="0"/>
            <a:t>Tests auprès des utilisateurs</a:t>
          </a:r>
          <a:endParaRPr lang="en-US" dirty="0"/>
        </a:p>
      </dgm:t>
    </dgm:pt>
    <dgm:pt modelId="{365BE1A4-1D0C-4DC6-8190-6C650702CE5F}" type="parTrans" cxnId="{71F1C132-7B8C-4D6C-87F4-20E70C2D612C}">
      <dgm:prSet/>
      <dgm:spPr/>
      <dgm:t>
        <a:bodyPr/>
        <a:lstStyle/>
        <a:p>
          <a:endParaRPr lang="en-US"/>
        </a:p>
      </dgm:t>
    </dgm:pt>
    <dgm:pt modelId="{FD72C1C2-E939-49A4-82CF-434A2225B5CC}" type="sibTrans" cxnId="{71F1C132-7B8C-4D6C-87F4-20E70C2D612C}">
      <dgm:prSet/>
      <dgm:spPr/>
      <dgm:t>
        <a:bodyPr/>
        <a:lstStyle/>
        <a:p>
          <a:endParaRPr lang="en-US"/>
        </a:p>
      </dgm:t>
    </dgm:pt>
    <dgm:pt modelId="{604D86E5-950B-4CCD-B2E3-B56ADE90C7FF}">
      <dgm:prSet/>
      <dgm:spPr/>
      <dgm:t>
        <a:bodyPr/>
        <a:lstStyle/>
        <a:p>
          <a:r>
            <a:rPr lang="fr-FR" b="1" dirty="0"/>
            <a:t>Semaine 4 : </a:t>
          </a:r>
          <a:r>
            <a:rPr lang="fr-FR" dirty="0"/>
            <a:t>Améliorations et Développement Itératif</a:t>
          </a:r>
          <a:endParaRPr lang="en-US" dirty="0"/>
        </a:p>
      </dgm:t>
    </dgm:pt>
    <dgm:pt modelId="{77EA4CDB-E771-47EC-A0EA-E271E911E5DA}" type="parTrans" cxnId="{C891775A-88FC-46D5-B314-1F7AD9D87F9E}">
      <dgm:prSet/>
      <dgm:spPr/>
      <dgm:t>
        <a:bodyPr/>
        <a:lstStyle/>
        <a:p>
          <a:endParaRPr lang="en-US"/>
        </a:p>
      </dgm:t>
    </dgm:pt>
    <dgm:pt modelId="{A34D983C-9ABE-4748-8465-82AEC179775A}" type="sibTrans" cxnId="{C891775A-88FC-46D5-B314-1F7AD9D87F9E}">
      <dgm:prSet/>
      <dgm:spPr/>
      <dgm:t>
        <a:bodyPr/>
        <a:lstStyle/>
        <a:p>
          <a:endParaRPr lang="en-US"/>
        </a:p>
      </dgm:t>
    </dgm:pt>
    <dgm:pt modelId="{FF50D51F-CA25-48BE-8710-7E350A14ED77}">
      <dgm:prSet/>
      <dgm:spPr/>
      <dgm:t>
        <a:bodyPr/>
        <a:lstStyle/>
        <a:p>
          <a:r>
            <a:rPr lang="fr-FR" b="1" dirty="0"/>
            <a:t>Semaine 5 : </a:t>
          </a:r>
          <a:r>
            <a:rPr lang="fr-FR" dirty="0"/>
            <a:t>Déploiement Pilote</a:t>
          </a:r>
          <a:endParaRPr lang="en-US" dirty="0"/>
        </a:p>
      </dgm:t>
    </dgm:pt>
    <dgm:pt modelId="{6D7D06A5-6AD5-4B17-AC8E-EE9EDFC468C7}" type="parTrans" cxnId="{AB2425E4-A2C9-4E2A-8F84-EBB37D13A581}">
      <dgm:prSet/>
      <dgm:spPr/>
      <dgm:t>
        <a:bodyPr/>
        <a:lstStyle/>
        <a:p>
          <a:endParaRPr lang="en-US"/>
        </a:p>
      </dgm:t>
    </dgm:pt>
    <dgm:pt modelId="{ACEA9300-4185-46CF-B65A-55B9FD397F6C}" type="sibTrans" cxnId="{AB2425E4-A2C9-4E2A-8F84-EBB37D13A581}">
      <dgm:prSet/>
      <dgm:spPr/>
      <dgm:t>
        <a:bodyPr/>
        <a:lstStyle/>
        <a:p>
          <a:endParaRPr lang="en-US"/>
        </a:p>
      </dgm:t>
    </dgm:pt>
    <dgm:pt modelId="{58879861-F343-4101-983E-49CFD8E2D1FA}">
      <dgm:prSet/>
      <dgm:spPr/>
      <dgm:t>
        <a:bodyPr/>
        <a:lstStyle/>
        <a:p>
          <a:r>
            <a:rPr lang="fr-FR" b="1" dirty="0"/>
            <a:t>Semaine 6 : </a:t>
          </a:r>
          <a:r>
            <a:rPr lang="fr-FR" dirty="0"/>
            <a:t>Rédaction des rapports</a:t>
          </a:r>
          <a:endParaRPr lang="en-US" dirty="0"/>
        </a:p>
      </dgm:t>
    </dgm:pt>
    <dgm:pt modelId="{77465CD0-6A11-4FB5-92C8-960CCA5DCFBB}" type="parTrans" cxnId="{6A77313C-5814-4D91-8F26-F84251C34DAA}">
      <dgm:prSet/>
      <dgm:spPr/>
      <dgm:t>
        <a:bodyPr/>
        <a:lstStyle/>
        <a:p>
          <a:endParaRPr lang="en-US"/>
        </a:p>
      </dgm:t>
    </dgm:pt>
    <dgm:pt modelId="{EC357471-6CEA-4911-9C61-16519D4450FF}" type="sibTrans" cxnId="{6A77313C-5814-4D91-8F26-F84251C34DAA}">
      <dgm:prSet/>
      <dgm:spPr/>
      <dgm:t>
        <a:bodyPr/>
        <a:lstStyle/>
        <a:p>
          <a:endParaRPr lang="en-US"/>
        </a:p>
      </dgm:t>
    </dgm:pt>
    <dgm:pt modelId="{86925C0E-CF21-444E-83AD-AE45E462AE9D}">
      <dgm:prSet/>
      <dgm:spPr/>
      <dgm:t>
        <a:bodyPr/>
        <a:lstStyle/>
        <a:p>
          <a:r>
            <a:rPr lang="fr-FR" b="1"/>
            <a:t>Semaine 7 </a:t>
          </a:r>
          <a:r>
            <a:rPr lang="fr-FR"/>
            <a:t>: Déploiement Complet</a:t>
          </a:r>
          <a:endParaRPr lang="en-US"/>
        </a:p>
      </dgm:t>
    </dgm:pt>
    <dgm:pt modelId="{6D634284-2476-4306-8397-6098A1C63413}" type="parTrans" cxnId="{4AA6A164-A21A-4885-B5F4-D472F2B62B88}">
      <dgm:prSet/>
      <dgm:spPr/>
      <dgm:t>
        <a:bodyPr/>
        <a:lstStyle/>
        <a:p>
          <a:endParaRPr lang="en-US"/>
        </a:p>
      </dgm:t>
    </dgm:pt>
    <dgm:pt modelId="{E3389E27-061B-4232-9FB6-4C3C715BB05C}" type="sibTrans" cxnId="{4AA6A164-A21A-4885-B5F4-D472F2B62B88}">
      <dgm:prSet/>
      <dgm:spPr/>
      <dgm:t>
        <a:bodyPr/>
        <a:lstStyle/>
        <a:p>
          <a:endParaRPr lang="en-US"/>
        </a:p>
      </dgm:t>
    </dgm:pt>
    <dgm:pt modelId="{A24D54B3-DFF4-45D1-8B40-018055BB3031}" type="pres">
      <dgm:prSet presAssocID="{37B1F893-29F3-4117-AEA2-5DA998D4374B}" presName="diagram" presStyleCnt="0">
        <dgm:presLayoutVars>
          <dgm:dir/>
          <dgm:resizeHandles val="exact"/>
        </dgm:presLayoutVars>
      </dgm:prSet>
      <dgm:spPr/>
    </dgm:pt>
    <dgm:pt modelId="{F4A890C0-F786-4159-BA67-85A47C42D400}" type="pres">
      <dgm:prSet presAssocID="{2E1F2BD9-1F37-4B04-BC75-9BCF9410E7DB}" presName="node" presStyleLbl="node1" presStyleIdx="0" presStyleCnt="7">
        <dgm:presLayoutVars>
          <dgm:bulletEnabled val="1"/>
        </dgm:presLayoutVars>
      </dgm:prSet>
      <dgm:spPr/>
    </dgm:pt>
    <dgm:pt modelId="{82CA11BE-E31F-41CD-A5B6-5A0DB721ECCC}" type="pres">
      <dgm:prSet presAssocID="{DD8D3F5B-8740-4BBE-82E9-79FFB1FCCDEC}" presName="sibTrans" presStyleCnt="0"/>
      <dgm:spPr/>
    </dgm:pt>
    <dgm:pt modelId="{A93E3CD9-28C5-4BBD-B76F-9F244F454E78}" type="pres">
      <dgm:prSet presAssocID="{8CC10248-29BC-489B-A5D8-1789EEA99D32}" presName="node" presStyleLbl="node1" presStyleIdx="1" presStyleCnt="7">
        <dgm:presLayoutVars>
          <dgm:bulletEnabled val="1"/>
        </dgm:presLayoutVars>
      </dgm:prSet>
      <dgm:spPr/>
    </dgm:pt>
    <dgm:pt modelId="{59BAC8BE-0D82-4CEE-B2F5-BE4E6CAC345D}" type="pres">
      <dgm:prSet presAssocID="{D0BA8113-EE57-4FD5-A9FF-1E121393329B}" presName="sibTrans" presStyleCnt="0"/>
      <dgm:spPr/>
    </dgm:pt>
    <dgm:pt modelId="{2C24D15D-3D56-47D4-B63B-D1CDF1B43559}" type="pres">
      <dgm:prSet presAssocID="{EEDFE924-0D3D-4197-8548-8199CC6ADA32}" presName="node" presStyleLbl="node1" presStyleIdx="2" presStyleCnt="7">
        <dgm:presLayoutVars>
          <dgm:bulletEnabled val="1"/>
        </dgm:presLayoutVars>
      </dgm:prSet>
      <dgm:spPr/>
    </dgm:pt>
    <dgm:pt modelId="{79BC3126-8236-4EEC-A01E-4BB6B0185E4E}" type="pres">
      <dgm:prSet presAssocID="{FD72C1C2-E939-49A4-82CF-434A2225B5CC}" presName="sibTrans" presStyleCnt="0"/>
      <dgm:spPr/>
    </dgm:pt>
    <dgm:pt modelId="{BD727240-EC9E-4DD0-A3EF-E4F0716CBE19}" type="pres">
      <dgm:prSet presAssocID="{604D86E5-950B-4CCD-B2E3-B56ADE90C7FF}" presName="node" presStyleLbl="node1" presStyleIdx="3" presStyleCnt="7">
        <dgm:presLayoutVars>
          <dgm:bulletEnabled val="1"/>
        </dgm:presLayoutVars>
      </dgm:prSet>
      <dgm:spPr/>
    </dgm:pt>
    <dgm:pt modelId="{5EFD52ED-C5D9-4889-92AB-38FBC150AA28}" type="pres">
      <dgm:prSet presAssocID="{A34D983C-9ABE-4748-8465-82AEC179775A}" presName="sibTrans" presStyleCnt="0"/>
      <dgm:spPr/>
    </dgm:pt>
    <dgm:pt modelId="{2E77E61C-1D1C-4A55-B39D-446A8E9F9070}" type="pres">
      <dgm:prSet presAssocID="{FF50D51F-CA25-48BE-8710-7E350A14ED77}" presName="node" presStyleLbl="node1" presStyleIdx="4" presStyleCnt="7">
        <dgm:presLayoutVars>
          <dgm:bulletEnabled val="1"/>
        </dgm:presLayoutVars>
      </dgm:prSet>
      <dgm:spPr/>
    </dgm:pt>
    <dgm:pt modelId="{B10C3158-260E-47D1-8AFD-C41F2DF6A31B}" type="pres">
      <dgm:prSet presAssocID="{ACEA9300-4185-46CF-B65A-55B9FD397F6C}" presName="sibTrans" presStyleCnt="0"/>
      <dgm:spPr/>
    </dgm:pt>
    <dgm:pt modelId="{C1E419AA-ECF6-45C9-AF30-101D107721C5}" type="pres">
      <dgm:prSet presAssocID="{58879861-F343-4101-983E-49CFD8E2D1FA}" presName="node" presStyleLbl="node1" presStyleIdx="5" presStyleCnt="7">
        <dgm:presLayoutVars>
          <dgm:bulletEnabled val="1"/>
        </dgm:presLayoutVars>
      </dgm:prSet>
      <dgm:spPr/>
    </dgm:pt>
    <dgm:pt modelId="{A966D8CF-1F15-4838-9604-E05247ECD84C}" type="pres">
      <dgm:prSet presAssocID="{EC357471-6CEA-4911-9C61-16519D4450FF}" presName="sibTrans" presStyleCnt="0"/>
      <dgm:spPr/>
    </dgm:pt>
    <dgm:pt modelId="{183D2A35-17C2-4FA4-A4F4-34F7BCDAD75F}" type="pres">
      <dgm:prSet presAssocID="{86925C0E-CF21-444E-83AD-AE45E462AE9D}" presName="node" presStyleLbl="node1" presStyleIdx="6" presStyleCnt="7">
        <dgm:presLayoutVars>
          <dgm:bulletEnabled val="1"/>
        </dgm:presLayoutVars>
      </dgm:prSet>
      <dgm:spPr/>
    </dgm:pt>
  </dgm:ptLst>
  <dgm:cxnLst>
    <dgm:cxn modelId="{6EB49F2D-A4BD-4E2A-89EE-ADBCD96062A6}" type="presOf" srcId="{58879861-F343-4101-983E-49CFD8E2D1FA}" destId="{C1E419AA-ECF6-45C9-AF30-101D107721C5}" srcOrd="0" destOrd="0" presId="urn:microsoft.com/office/officeart/2005/8/layout/default"/>
    <dgm:cxn modelId="{71F1C132-7B8C-4D6C-87F4-20E70C2D612C}" srcId="{37B1F893-29F3-4117-AEA2-5DA998D4374B}" destId="{EEDFE924-0D3D-4197-8548-8199CC6ADA32}" srcOrd="2" destOrd="0" parTransId="{365BE1A4-1D0C-4DC6-8190-6C650702CE5F}" sibTransId="{FD72C1C2-E939-49A4-82CF-434A2225B5CC}"/>
    <dgm:cxn modelId="{6A77313C-5814-4D91-8F26-F84251C34DAA}" srcId="{37B1F893-29F3-4117-AEA2-5DA998D4374B}" destId="{58879861-F343-4101-983E-49CFD8E2D1FA}" srcOrd="5" destOrd="0" parTransId="{77465CD0-6A11-4FB5-92C8-960CCA5DCFBB}" sibTransId="{EC357471-6CEA-4911-9C61-16519D4450FF}"/>
    <dgm:cxn modelId="{8C5DC73E-D462-47DF-AA1C-D5DEC9C8F30D}" srcId="{37B1F893-29F3-4117-AEA2-5DA998D4374B}" destId="{8CC10248-29BC-489B-A5D8-1789EEA99D32}" srcOrd="1" destOrd="0" parTransId="{EF56B22B-7ECC-4191-902B-3DEB7F2148E4}" sibTransId="{D0BA8113-EE57-4FD5-A9FF-1E121393329B}"/>
    <dgm:cxn modelId="{4AA6A164-A21A-4885-B5F4-D472F2B62B88}" srcId="{37B1F893-29F3-4117-AEA2-5DA998D4374B}" destId="{86925C0E-CF21-444E-83AD-AE45E462AE9D}" srcOrd="6" destOrd="0" parTransId="{6D634284-2476-4306-8397-6098A1C63413}" sibTransId="{E3389E27-061B-4232-9FB6-4C3C715BB05C}"/>
    <dgm:cxn modelId="{A74D834C-0B75-4ACF-9070-C4A74AA0F674}" type="presOf" srcId="{604D86E5-950B-4CCD-B2E3-B56ADE90C7FF}" destId="{BD727240-EC9E-4DD0-A3EF-E4F0716CBE19}" srcOrd="0" destOrd="0" presId="urn:microsoft.com/office/officeart/2005/8/layout/default"/>
    <dgm:cxn modelId="{FFCA725A-A09F-4E9C-A7CF-7E6E9A4848DD}" type="presOf" srcId="{37B1F893-29F3-4117-AEA2-5DA998D4374B}" destId="{A24D54B3-DFF4-45D1-8B40-018055BB3031}" srcOrd="0" destOrd="0" presId="urn:microsoft.com/office/officeart/2005/8/layout/default"/>
    <dgm:cxn modelId="{C891775A-88FC-46D5-B314-1F7AD9D87F9E}" srcId="{37B1F893-29F3-4117-AEA2-5DA998D4374B}" destId="{604D86E5-950B-4CCD-B2E3-B56ADE90C7FF}" srcOrd="3" destOrd="0" parTransId="{77EA4CDB-E771-47EC-A0EA-E271E911E5DA}" sibTransId="{A34D983C-9ABE-4748-8465-82AEC179775A}"/>
    <dgm:cxn modelId="{9A877183-C883-43EA-AA05-77909B439D0B}" type="presOf" srcId="{FF50D51F-CA25-48BE-8710-7E350A14ED77}" destId="{2E77E61C-1D1C-4A55-B39D-446A8E9F9070}" srcOrd="0" destOrd="0" presId="urn:microsoft.com/office/officeart/2005/8/layout/default"/>
    <dgm:cxn modelId="{875EBE8C-1CF4-4A77-B33E-98D055962AA2}" srcId="{37B1F893-29F3-4117-AEA2-5DA998D4374B}" destId="{2E1F2BD9-1F37-4B04-BC75-9BCF9410E7DB}" srcOrd="0" destOrd="0" parTransId="{3F37BCC4-22CD-440F-A761-71D7B3DA5419}" sibTransId="{DD8D3F5B-8740-4BBE-82E9-79FFB1FCCDEC}"/>
    <dgm:cxn modelId="{8AED16AA-D0DD-41A2-BDE9-E0D5C690F7BB}" type="presOf" srcId="{86925C0E-CF21-444E-83AD-AE45E462AE9D}" destId="{183D2A35-17C2-4FA4-A4F4-34F7BCDAD75F}" srcOrd="0" destOrd="0" presId="urn:microsoft.com/office/officeart/2005/8/layout/default"/>
    <dgm:cxn modelId="{A6162CAC-49BE-40FF-874A-C91E642B4768}" type="presOf" srcId="{EEDFE924-0D3D-4197-8548-8199CC6ADA32}" destId="{2C24D15D-3D56-47D4-B63B-D1CDF1B43559}" srcOrd="0" destOrd="0" presId="urn:microsoft.com/office/officeart/2005/8/layout/default"/>
    <dgm:cxn modelId="{40C843BF-01CE-43EF-A8C2-ED3F1E30E663}" type="presOf" srcId="{8CC10248-29BC-489B-A5D8-1789EEA99D32}" destId="{A93E3CD9-28C5-4BBD-B76F-9F244F454E78}" srcOrd="0" destOrd="0" presId="urn:microsoft.com/office/officeart/2005/8/layout/default"/>
    <dgm:cxn modelId="{129999D6-6292-4502-BC13-569964AD065F}" type="presOf" srcId="{2E1F2BD9-1F37-4B04-BC75-9BCF9410E7DB}" destId="{F4A890C0-F786-4159-BA67-85A47C42D400}" srcOrd="0" destOrd="0" presId="urn:microsoft.com/office/officeart/2005/8/layout/default"/>
    <dgm:cxn modelId="{AB2425E4-A2C9-4E2A-8F84-EBB37D13A581}" srcId="{37B1F893-29F3-4117-AEA2-5DA998D4374B}" destId="{FF50D51F-CA25-48BE-8710-7E350A14ED77}" srcOrd="4" destOrd="0" parTransId="{6D7D06A5-6AD5-4B17-AC8E-EE9EDFC468C7}" sibTransId="{ACEA9300-4185-46CF-B65A-55B9FD397F6C}"/>
    <dgm:cxn modelId="{712F5A31-5A33-4318-9F54-1C28B1FD2373}" type="presParOf" srcId="{A24D54B3-DFF4-45D1-8B40-018055BB3031}" destId="{F4A890C0-F786-4159-BA67-85A47C42D400}" srcOrd="0" destOrd="0" presId="urn:microsoft.com/office/officeart/2005/8/layout/default"/>
    <dgm:cxn modelId="{CD5FF403-5809-4B97-AA4E-42363B2F70E8}" type="presParOf" srcId="{A24D54B3-DFF4-45D1-8B40-018055BB3031}" destId="{82CA11BE-E31F-41CD-A5B6-5A0DB721ECCC}" srcOrd="1" destOrd="0" presId="urn:microsoft.com/office/officeart/2005/8/layout/default"/>
    <dgm:cxn modelId="{A1C24692-DD36-4FD3-9D1A-CF161B3886AD}" type="presParOf" srcId="{A24D54B3-DFF4-45D1-8B40-018055BB3031}" destId="{A93E3CD9-28C5-4BBD-B76F-9F244F454E78}" srcOrd="2" destOrd="0" presId="urn:microsoft.com/office/officeart/2005/8/layout/default"/>
    <dgm:cxn modelId="{56320EDD-A4DF-4566-9DF8-9DC6BB134835}" type="presParOf" srcId="{A24D54B3-DFF4-45D1-8B40-018055BB3031}" destId="{59BAC8BE-0D82-4CEE-B2F5-BE4E6CAC345D}" srcOrd="3" destOrd="0" presId="urn:microsoft.com/office/officeart/2005/8/layout/default"/>
    <dgm:cxn modelId="{3C5FBFCA-E859-4009-AC93-0BACCA9CEBC5}" type="presParOf" srcId="{A24D54B3-DFF4-45D1-8B40-018055BB3031}" destId="{2C24D15D-3D56-47D4-B63B-D1CDF1B43559}" srcOrd="4" destOrd="0" presId="urn:microsoft.com/office/officeart/2005/8/layout/default"/>
    <dgm:cxn modelId="{39783A19-CF54-49CE-BD76-5E497D3144F2}" type="presParOf" srcId="{A24D54B3-DFF4-45D1-8B40-018055BB3031}" destId="{79BC3126-8236-4EEC-A01E-4BB6B0185E4E}" srcOrd="5" destOrd="0" presId="urn:microsoft.com/office/officeart/2005/8/layout/default"/>
    <dgm:cxn modelId="{E799CEE4-8567-4EA3-B05E-824A1AC6A4F8}" type="presParOf" srcId="{A24D54B3-DFF4-45D1-8B40-018055BB3031}" destId="{BD727240-EC9E-4DD0-A3EF-E4F0716CBE19}" srcOrd="6" destOrd="0" presId="urn:microsoft.com/office/officeart/2005/8/layout/default"/>
    <dgm:cxn modelId="{B4A891BB-9B80-44DF-8D04-5567257D0D86}" type="presParOf" srcId="{A24D54B3-DFF4-45D1-8B40-018055BB3031}" destId="{5EFD52ED-C5D9-4889-92AB-38FBC150AA28}" srcOrd="7" destOrd="0" presId="urn:microsoft.com/office/officeart/2005/8/layout/default"/>
    <dgm:cxn modelId="{A03831E3-FCE7-48B7-B988-4A446F293BC5}" type="presParOf" srcId="{A24D54B3-DFF4-45D1-8B40-018055BB3031}" destId="{2E77E61C-1D1C-4A55-B39D-446A8E9F9070}" srcOrd="8" destOrd="0" presId="urn:microsoft.com/office/officeart/2005/8/layout/default"/>
    <dgm:cxn modelId="{440C82A0-0547-4012-AB9A-65B41B55032B}" type="presParOf" srcId="{A24D54B3-DFF4-45D1-8B40-018055BB3031}" destId="{B10C3158-260E-47D1-8AFD-C41F2DF6A31B}" srcOrd="9" destOrd="0" presId="urn:microsoft.com/office/officeart/2005/8/layout/default"/>
    <dgm:cxn modelId="{417A35C7-6F8C-4A0A-9566-64BC64B017AF}" type="presParOf" srcId="{A24D54B3-DFF4-45D1-8B40-018055BB3031}" destId="{C1E419AA-ECF6-45C9-AF30-101D107721C5}" srcOrd="10" destOrd="0" presId="urn:microsoft.com/office/officeart/2005/8/layout/default"/>
    <dgm:cxn modelId="{93D13495-382B-4216-8AEB-B3878CBF3259}" type="presParOf" srcId="{A24D54B3-DFF4-45D1-8B40-018055BB3031}" destId="{A966D8CF-1F15-4838-9604-E05247ECD84C}" srcOrd="11" destOrd="0" presId="urn:microsoft.com/office/officeart/2005/8/layout/default"/>
    <dgm:cxn modelId="{A53DBA34-9605-4AE3-A9F0-0A4FACB56B74}" type="presParOf" srcId="{A24D54B3-DFF4-45D1-8B40-018055BB3031}" destId="{183D2A35-17C2-4FA4-A4F4-34F7BCDAD75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A6AC42-83AF-4D1E-BB24-F0161000D3A6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0167D30-3E95-4E95-9219-84388925C462}">
      <dgm:prSet/>
      <dgm:spPr/>
      <dgm:t>
        <a:bodyPr/>
        <a:lstStyle/>
        <a:p>
          <a:r>
            <a:rPr lang="fr-FR"/>
            <a:t>Collecte des données :</a:t>
          </a:r>
          <a:endParaRPr lang="en-US"/>
        </a:p>
      </dgm:t>
    </dgm:pt>
    <dgm:pt modelId="{EEDAFBA5-FC98-4449-954B-E561DDAFC384}" type="parTrans" cxnId="{D47C64B9-5C55-4628-9028-A6C26A39B5A6}">
      <dgm:prSet/>
      <dgm:spPr/>
      <dgm:t>
        <a:bodyPr/>
        <a:lstStyle/>
        <a:p>
          <a:endParaRPr lang="en-US"/>
        </a:p>
      </dgm:t>
    </dgm:pt>
    <dgm:pt modelId="{9523D6A3-3FF1-4A75-81B1-9C5B48ADAC7F}" type="sibTrans" cxnId="{D47C64B9-5C55-4628-9028-A6C26A39B5A6}">
      <dgm:prSet/>
      <dgm:spPr/>
      <dgm:t>
        <a:bodyPr/>
        <a:lstStyle/>
        <a:p>
          <a:endParaRPr lang="en-US"/>
        </a:p>
      </dgm:t>
    </dgm:pt>
    <dgm:pt modelId="{8BB2C0E7-9C60-48E6-8940-1FB46CF070D3}">
      <dgm:prSet/>
      <dgm:spPr/>
      <dgm:t>
        <a:bodyPr/>
        <a:lstStyle/>
        <a:p>
          <a:r>
            <a:rPr lang="fr-FR"/>
            <a:t>Préparation des données</a:t>
          </a:r>
          <a:endParaRPr lang="en-US"/>
        </a:p>
      </dgm:t>
    </dgm:pt>
    <dgm:pt modelId="{5C0DF0D5-1D27-458E-A841-D6CD351B01E8}" type="parTrans" cxnId="{3E0EEABA-97AB-4ED7-813F-B7E23C554D56}">
      <dgm:prSet/>
      <dgm:spPr/>
      <dgm:t>
        <a:bodyPr/>
        <a:lstStyle/>
        <a:p>
          <a:endParaRPr lang="en-US"/>
        </a:p>
      </dgm:t>
    </dgm:pt>
    <dgm:pt modelId="{2DC9535C-AD5A-4C74-9924-A9E08607CAA7}" type="sibTrans" cxnId="{3E0EEABA-97AB-4ED7-813F-B7E23C554D56}">
      <dgm:prSet/>
      <dgm:spPr/>
      <dgm:t>
        <a:bodyPr/>
        <a:lstStyle/>
        <a:p>
          <a:endParaRPr lang="en-US"/>
        </a:p>
      </dgm:t>
    </dgm:pt>
    <dgm:pt modelId="{25436869-C484-4680-BFC8-2BEAADE411F8}" type="pres">
      <dgm:prSet presAssocID="{75A6AC42-83AF-4D1E-BB24-F0161000D3A6}" presName="root" presStyleCnt="0">
        <dgm:presLayoutVars>
          <dgm:dir/>
          <dgm:resizeHandles val="exact"/>
        </dgm:presLayoutVars>
      </dgm:prSet>
      <dgm:spPr/>
    </dgm:pt>
    <dgm:pt modelId="{6665F85B-15BA-47BA-999F-E36E9E03D5A2}" type="pres">
      <dgm:prSet presAssocID="{80167D30-3E95-4E95-9219-84388925C462}" presName="compNode" presStyleCnt="0"/>
      <dgm:spPr/>
    </dgm:pt>
    <dgm:pt modelId="{1BADEBE0-89F4-4321-AC1C-4E6723940DA1}" type="pres">
      <dgm:prSet presAssocID="{80167D30-3E95-4E95-9219-84388925C4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9072309A-9ABF-4EA1-BA6E-4C9B1876EAF0}" type="pres">
      <dgm:prSet presAssocID="{80167D30-3E95-4E95-9219-84388925C462}" presName="spaceRect" presStyleCnt="0"/>
      <dgm:spPr/>
    </dgm:pt>
    <dgm:pt modelId="{807539F2-A20E-4655-880F-19F3FF0D96E3}" type="pres">
      <dgm:prSet presAssocID="{80167D30-3E95-4E95-9219-84388925C462}" presName="textRect" presStyleLbl="revTx" presStyleIdx="0" presStyleCnt="2">
        <dgm:presLayoutVars>
          <dgm:chMax val="1"/>
          <dgm:chPref val="1"/>
        </dgm:presLayoutVars>
      </dgm:prSet>
      <dgm:spPr/>
    </dgm:pt>
    <dgm:pt modelId="{40B562F4-E22D-40A0-AEE3-D0BB2685EFD0}" type="pres">
      <dgm:prSet presAssocID="{9523D6A3-3FF1-4A75-81B1-9C5B48ADAC7F}" presName="sibTrans" presStyleCnt="0"/>
      <dgm:spPr/>
    </dgm:pt>
    <dgm:pt modelId="{FEC656A9-B28E-488B-BFBA-3A67D3BE95F0}" type="pres">
      <dgm:prSet presAssocID="{8BB2C0E7-9C60-48E6-8940-1FB46CF070D3}" presName="compNode" presStyleCnt="0"/>
      <dgm:spPr/>
    </dgm:pt>
    <dgm:pt modelId="{3BE9C3B8-A8BD-422C-837C-AC82AE42FE4D}" type="pres">
      <dgm:prSet presAssocID="{8BB2C0E7-9C60-48E6-8940-1FB46CF070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e de contrôle"/>
        </a:ext>
      </dgm:extLst>
    </dgm:pt>
    <dgm:pt modelId="{DC1EB6E2-6AF8-4FB1-996A-3850007907B8}" type="pres">
      <dgm:prSet presAssocID="{8BB2C0E7-9C60-48E6-8940-1FB46CF070D3}" presName="spaceRect" presStyleCnt="0"/>
      <dgm:spPr/>
    </dgm:pt>
    <dgm:pt modelId="{DEB038AA-AC4B-4162-8DFE-02BDBCA7AED8}" type="pres">
      <dgm:prSet presAssocID="{8BB2C0E7-9C60-48E6-8940-1FB46CF070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40E9934-F29B-4AD2-9390-EE554CE20247}" type="presOf" srcId="{75A6AC42-83AF-4D1E-BB24-F0161000D3A6}" destId="{25436869-C484-4680-BFC8-2BEAADE411F8}" srcOrd="0" destOrd="0" presId="urn:microsoft.com/office/officeart/2018/2/layout/IconLabelList"/>
    <dgm:cxn modelId="{D6B67239-87B9-4DE4-A916-6B97CCC01E15}" type="presOf" srcId="{80167D30-3E95-4E95-9219-84388925C462}" destId="{807539F2-A20E-4655-880F-19F3FF0D96E3}" srcOrd="0" destOrd="0" presId="urn:microsoft.com/office/officeart/2018/2/layout/IconLabelList"/>
    <dgm:cxn modelId="{1A983844-5B6B-4111-A0BC-648B4D094279}" type="presOf" srcId="{8BB2C0E7-9C60-48E6-8940-1FB46CF070D3}" destId="{DEB038AA-AC4B-4162-8DFE-02BDBCA7AED8}" srcOrd="0" destOrd="0" presId="urn:microsoft.com/office/officeart/2018/2/layout/IconLabelList"/>
    <dgm:cxn modelId="{D47C64B9-5C55-4628-9028-A6C26A39B5A6}" srcId="{75A6AC42-83AF-4D1E-BB24-F0161000D3A6}" destId="{80167D30-3E95-4E95-9219-84388925C462}" srcOrd="0" destOrd="0" parTransId="{EEDAFBA5-FC98-4449-954B-E561DDAFC384}" sibTransId="{9523D6A3-3FF1-4A75-81B1-9C5B48ADAC7F}"/>
    <dgm:cxn modelId="{3E0EEABA-97AB-4ED7-813F-B7E23C554D56}" srcId="{75A6AC42-83AF-4D1E-BB24-F0161000D3A6}" destId="{8BB2C0E7-9C60-48E6-8940-1FB46CF070D3}" srcOrd="1" destOrd="0" parTransId="{5C0DF0D5-1D27-458E-A841-D6CD351B01E8}" sibTransId="{2DC9535C-AD5A-4C74-9924-A9E08607CAA7}"/>
    <dgm:cxn modelId="{BD04CA94-B751-4DFC-8014-5B5621B0B227}" type="presParOf" srcId="{25436869-C484-4680-BFC8-2BEAADE411F8}" destId="{6665F85B-15BA-47BA-999F-E36E9E03D5A2}" srcOrd="0" destOrd="0" presId="urn:microsoft.com/office/officeart/2018/2/layout/IconLabelList"/>
    <dgm:cxn modelId="{CB5589E0-2939-4136-9A6E-368E0FDEAF3C}" type="presParOf" srcId="{6665F85B-15BA-47BA-999F-E36E9E03D5A2}" destId="{1BADEBE0-89F4-4321-AC1C-4E6723940DA1}" srcOrd="0" destOrd="0" presId="urn:microsoft.com/office/officeart/2018/2/layout/IconLabelList"/>
    <dgm:cxn modelId="{6C0576A5-7290-48B1-B0C6-A79D6A9FD73F}" type="presParOf" srcId="{6665F85B-15BA-47BA-999F-E36E9E03D5A2}" destId="{9072309A-9ABF-4EA1-BA6E-4C9B1876EAF0}" srcOrd="1" destOrd="0" presId="urn:microsoft.com/office/officeart/2018/2/layout/IconLabelList"/>
    <dgm:cxn modelId="{747D900F-8BF1-4110-AF62-69B14800800B}" type="presParOf" srcId="{6665F85B-15BA-47BA-999F-E36E9E03D5A2}" destId="{807539F2-A20E-4655-880F-19F3FF0D96E3}" srcOrd="2" destOrd="0" presId="urn:microsoft.com/office/officeart/2018/2/layout/IconLabelList"/>
    <dgm:cxn modelId="{3E5EF833-710A-42BE-8D62-3D297FB88DEE}" type="presParOf" srcId="{25436869-C484-4680-BFC8-2BEAADE411F8}" destId="{40B562F4-E22D-40A0-AEE3-D0BB2685EFD0}" srcOrd="1" destOrd="0" presId="urn:microsoft.com/office/officeart/2018/2/layout/IconLabelList"/>
    <dgm:cxn modelId="{66A0F4BC-20E8-428A-AD1E-450DD2744A13}" type="presParOf" srcId="{25436869-C484-4680-BFC8-2BEAADE411F8}" destId="{FEC656A9-B28E-488B-BFBA-3A67D3BE95F0}" srcOrd="2" destOrd="0" presId="urn:microsoft.com/office/officeart/2018/2/layout/IconLabelList"/>
    <dgm:cxn modelId="{2BE9DA90-101B-48AD-BD99-693F5C642751}" type="presParOf" srcId="{FEC656A9-B28E-488B-BFBA-3A67D3BE95F0}" destId="{3BE9C3B8-A8BD-422C-837C-AC82AE42FE4D}" srcOrd="0" destOrd="0" presId="urn:microsoft.com/office/officeart/2018/2/layout/IconLabelList"/>
    <dgm:cxn modelId="{95766E79-0E01-4234-8152-5AD4935C36A2}" type="presParOf" srcId="{FEC656A9-B28E-488B-BFBA-3A67D3BE95F0}" destId="{DC1EB6E2-6AF8-4FB1-996A-3850007907B8}" srcOrd="1" destOrd="0" presId="urn:microsoft.com/office/officeart/2018/2/layout/IconLabelList"/>
    <dgm:cxn modelId="{3C5BEB66-C745-4F5B-BD0A-F7C91D26B907}" type="presParOf" srcId="{FEC656A9-B28E-488B-BFBA-3A67D3BE95F0}" destId="{DEB038AA-AC4B-4162-8DFE-02BDBCA7AED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890C0-F786-4159-BA67-85A47C42D400}">
      <dsp:nvSpPr>
        <dsp:cNvPr id="0" name=""/>
        <dsp:cNvSpPr/>
      </dsp:nvSpPr>
      <dsp:spPr>
        <a:xfrm>
          <a:off x="0" y="485775"/>
          <a:ext cx="1952625" cy="1171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Semaine 1 : </a:t>
          </a:r>
          <a:r>
            <a:rPr lang="fr-FR" sz="1700" kern="1200" dirty="0"/>
            <a:t>Analyse des Besoins et Préparation des données</a:t>
          </a:r>
          <a:endParaRPr lang="en-US" sz="1700" kern="1200" dirty="0"/>
        </a:p>
      </dsp:txBody>
      <dsp:txXfrm>
        <a:off x="0" y="485775"/>
        <a:ext cx="1952625" cy="1171575"/>
      </dsp:txXfrm>
    </dsp:sp>
    <dsp:sp modelId="{A93E3CD9-28C5-4BBD-B76F-9F244F454E78}">
      <dsp:nvSpPr>
        <dsp:cNvPr id="0" name=""/>
        <dsp:cNvSpPr/>
      </dsp:nvSpPr>
      <dsp:spPr>
        <a:xfrm>
          <a:off x="2147887" y="485775"/>
          <a:ext cx="1952625" cy="1171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Semaine 2 : </a:t>
          </a:r>
          <a:r>
            <a:rPr lang="fr-FR" sz="1700" kern="1200" dirty="0"/>
            <a:t>Conception et Prototype Initial</a:t>
          </a:r>
          <a:endParaRPr lang="en-US" sz="1700" kern="1200" dirty="0"/>
        </a:p>
      </dsp:txBody>
      <dsp:txXfrm>
        <a:off x="2147887" y="485775"/>
        <a:ext cx="1952625" cy="1171575"/>
      </dsp:txXfrm>
    </dsp:sp>
    <dsp:sp modelId="{2C24D15D-3D56-47D4-B63B-D1CDF1B43559}">
      <dsp:nvSpPr>
        <dsp:cNvPr id="0" name=""/>
        <dsp:cNvSpPr/>
      </dsp:nvSpPr>
      <dsp:spPr>
        <a:xfrm>
          <a:off x="4295775" y="485775"/>
          <a:ext cx="1952625" cy="1171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Semaine 3 : </a:t>
          </a:r>
          <a:r>
            <a:rPr lang="fr-FR" sz="1700" kern="1200" dirty="0"/>
            <a:t>Tests auprès des utilisateurs</a:t>
          </a:r>
          <a:endParaRPr lang="en-US" sz="1700" kern="1200" dirty="0"/>
        </a:p>
      </dsp:txBody>
      <dsp:txXfrm>
        <a:off x="4295775" y="485775"/>
        <a:ext cx="1952625" cy="1171575"/>
      </dsp:txXfrm>
    </dsp:sp>
    <dsp:sp modelId="{BD727240-EC9E-4DD0-A3EF-E4F0716CBE19}">
      <dsp:nvSpPr>
        <dsp:cNvPr id="0" name=""/>
        <dsp:cNvSpPr/>
      </dsp:nvSpPr>
      <dsp:spPr>
        <a:xfrm>
          <a:off x="0" y="1852612"/>
          <a:ext cx="1952625" cy="1171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Semaine 4 : </a:t>
          </a:r>
          <a:r>
            <a:rPr lang="fr-FR" sz="1700" kern="1200" dirty="0"/>
            <a:t>Améliorations et Développement Itératif</a:t>
          </a:r>
          <a:endParaRPr lang="en-US" sz="1700" kern="1200" dirty="0"/>
        </a:p>
      </dsp:txBody>
      <dsp:txXfrm>
        <a:off x="0" y="1852612"/>
        <a:ext cx="1952625" cy="1171575"/>
      </dsp:txXfrm>
    </dsp:sp>
    <dsp:sp modelId="{2E77E61C-1D1C-4A55-B39D-446A8E9F9070}">
      <dsp:nvSpPr>
        <dsp:cNvPr id="0" name=""/>
        <dsp:cNvSpPr/>
      </dsp:nvSpPr>
      <dsp:spPr>
        <a:xfrm>
          <a:off x="2147887" y="1852612"/>
          <a:ext cx="1952625" cy="1171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Semaine 5 : </a:t>
          </a:r>
          <a:r>
            <a:rPr lang="fr-FR" sz="1700" kern="1200" dirty="0"/>
            <a:t>Déploiement Pilote</a:t>
          </a:r>
          <a:endParaRPr lang="en-US" sz="1700" kern="1200" dirty="0"/>
        </a:p>
      </dsp:txBody>
      <dsp:txXfrm>
        <a:off x="2147887" y="1852612"/>
        <a:ext cx="1952625" cy="1171575"/>
      </dsp:txXfrm>
    </dsp:sp>
    <dsp:sp modelId="{C1E419AA-ECF6-45C9-AF30-101D107721C5}">
      <dsp:nvSpPr>
        <dsp:cNvPr id="0" name=""/>
        <dsp:cNvSpPr/>
      </dsp:nvSpPr>
      <dsp:spPr>
        <a:xfrm>
          <a:off x="4295775" y="1852612"/>
          <a:ext cx="1952625" cy="1171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dirty="0"/>
            <a:t>Semaine 6 : </a:t>
          </a:r>
          <a:r>
            <a:rPr lang="fr-FR" sz="1700" kern="1200" dirty="0"/>
            <a:t>Rédaction des rapports</a:t>
          </a:r>
          <a:endParaRPr lang="en-US" sz="1700" kern="1200" dirty="0"/>
        </a:p>
      </dsp:txBody>
      <dsp:txXfrm>
        <a:off x="4295775" y="1852612"/>
        <a:ext cx="1952625" cy="1171575"/>
      </dsp:txXfrm>
    </dsp:sp>
    <dsp:sp modelId="{183D2A35-17C2-4FA4-A4F4-34F7BCDAD75F}">
      <dsp:nvSpPr>
        <dsp:cNvPr id="0" name=""/>
        <dsp:cNvSpPr/>
      </dsp:nvSpPr>
      <dsp:spPr>
        <a:xfrm>
          <a:off x="2147887" y="3219449"/>
          <a:ext cx="1952625" cy="1171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/>
            <a:t>Semaine 7 </a:t>
          </a:r>
          <a:r>
            <a:rPr lang="fr-FR" sz="1700" kern="1200"/>
            <a:t>: Déploiement Complet</a:t>
          </a:r>
          <a:endParaRPr lang="en-US" sz="1700" kern="1200"/>
        </a:p>
      </dsp:txBody>
      <dsp:txXfrm>
        <a:off x="2147887" y="3219449"/>
        <a:ext cx="1952625" cy="1171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DEBE0-89F4-4321-AC1C-4E6723940DA1}">
      <dsp:nvSpPr>
        <dsp:cNvPr id="0" name=""/>
        <dsp:cNvSpPr/>
      </dsp:nvSpPr>
      <dsp:spPr>
        <a:xfrm>
          <a:off x="526319" y="1362351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539F2-A20E-4655-880F-19F3FF0D96E3}">
      <dsp:nvSpPr>
        <dsp:cNvPr id="0" name=""/>
        <dsp:cNvSpPr/>
      </dsp:nvSpPr>
      <dsp:spPr>
        <a:xfrm>
          <a:off x="31319" y="24439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Collecte des données :</a:t>
          </a:r>
          <a:endParaRPr lang="en-US" sz="2500" kern="1200"/>
        </a:p>
      </dsp:txBody>
      <dsp:txXfrm>
        <a:off x="31319" y="2443928"/>
        <a:ext cx="1800000" cy="720000"/>
      </dsp:txXfrm>
    </dsp:sp>
    <dsp:sp modelId="{3BE9C3B8-A8BD-422C-837C-AC82AE42FE4D}">
      <dsp:nvSpPr>
        <dsp:cNvPr id="0" name=""/>
        <dsp:cNvSpPr/>
      </dsp:nvSpPr>
      <dsp:spPr>
        <a:xfrm>
          <a:off x="2641320" y="1362351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038AA-AC4B-4162-8DFE-02BDBCA7AED8}">
      <dsp:nvSpPr>
        <dsp:cNvPr id="0" name=""/>
        <dsp:cNvSpPr/>
      </dsp:nvSpPr>
      <dsp:spPr>
        <a:xfrm>
          <a:off x="2146320" y="244392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Préparation des données</a:t>
          </a:r>
          <a:endParaRPr lang="en-US" sz="2500" kern="1200"/>
        </a:p>
      </dsp:txBody>
      <dsp:txXfrm>
        <a:off x="2146320" y="2443928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D5997-7232-406A-AED2-FEA6DD738CE5}" type="datetimeFigureOut">
              <a:rPr lang="fr-FR" smtClean="0"/>
              <a:t>07/06/2024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5A19C-5A4A-4CFB-A0C2-827F31EF9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48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Le graphique (ci-dessus, Figure 2) fait état de l’évolution annuelle des incendies dans la </a:t>
            </a:r>
            <a:r>
              <a:rPr lang="fr-FR" b="0" i="0" dirty="0" err="1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Maâmora</a:t>
            </a:r>
            <a:r>
              <a:rPr lang="fr-FR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, il en ressort une variabilité interannuelle aussi bien en termes de nombre qu’en termes de superficies touchées, avec une augmentation en flèche durant la période [2003-2005].</a:t>
            </a:r>
          </a:p>
          <a:p>
            <a:endParaRPr lang="fr-FR" b="0" i="0" dirty="0">
              <a:solidFill>
                <a:srgbClr val="666666"/>
              </a:solidFill>
              <a:effectLst/>
              <a:highlight>
                <a:srgbClr val="FFFFFF"/>
              </a:highlight>
              <a:latin typeface="Verdana" panose="020B0604030504040204" pitchFamily="34" charset="0"/>
            </a:endParaRPr>
          </a:p>
          <a:p>
            <a:r>
              <a:rPr lang="fr-FR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La carte (ci-dessus, Figure n° 4) permet de constater que les départs de feu sont répartis presque partout dans la forêt de la </a:t>
            </a:r>
            <a:r>
              <a:rPr lang="fr-FR" b="0" i="0" dirty="0" err="1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Maâmora</a:t>
            </a:r>
            <a:r>
              <a:rPr lang="fr-FR" b="0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avec une concentration dans certaines zones. Ceci nous induit à l’analyse de cette répartition spatiale en vue d’en dégager les éventuelles explications.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075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859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245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77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92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20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253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66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05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09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67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089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5A19C-5A4A-4CFB-A0C2-827F31EF9E0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22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64653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UML</a:t>
            </a:r>
            <a:r>
              <a:rPr spc="70" dirty="0"/>
              <a:t>  </a:t>
            </a:r>
            <a:r>
              <a:rPr spc="-10" dirty="0"/>
              <a:t>1/9/16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64653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UML</a:t>
            </a:r>
            <a:r>
              <a:rPr spc="70" dirty="0"/>
              <a:t>  </a:t>
            </a:r>
            <a:r>
              <a:rPr spc="-10" dirty="0"/>
              <a:t>1/9/16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64653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UML</a:t>
            </a:r>
            <a:r>
              <a:rPr spc="70" dirty="0"/>
              <a:t>  </a:t>
            </a:r>
            <a:r>
              <a:rPr spc="-10" dirty="0"/>
              <a:t>1/9/16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64653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UML</a:t>
            </a:r>
            <a:r>
              <a:rPr spc="70" dirty="0"/>
              <a:t>  </a:t>
            </a:r>
            <a:r>
              <a:rPr spc="-10" dirty="0"/>
              <a:t>1/9/16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UML</a:t>
            </a:r>
            <a:r>
              <a:rPr spc="70" dirty="0"/>
              <a:t>  </a:t>
            </a:r>
            <a:r>
              <a:rPr spc="-10" dirty="0"/>
              <a:t>1/9/16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" y="6353175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9FB8C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" y="1143000"/>
            <a:ext cx="8229600" cy="0"/>
          </a:xfrm>
          <a:custGeom>
            <a:avLst/>
            <a:gdLst/>
            <a:ahLst/>
            <a:cxnLst/>
            <a:rect l="l" t="t" r="r" b="b"/>
            <a:pathLst>
              <a:path w="8229600">
                <a:moveTo>
                  <a:pt x="0" y="0"/>
                </a:moveTo>
                <a:lnTo>
                  <a:pt x="8229600" y="0"/>
                </a:lnTo>
              </a:path>
            </a:pathLst>
          </a:custGeom>
          <a:ln w="9525">
            <a:solidFill>
              <a:srgbClr val="9FB8CD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4024" y="6432550"/>
            <a:ext cx="120650" cy="190500"/>
          </a:xfrm>
          <a:custGeom>
            <a:avLst/>
            <a:gdLst/>
            <a:ahLst/>
            <a:cxnLst/>
            <a:rect l="l" t="t" r="r" b="b"/>
            <a:pathLst>
              <a:path w="120650" h="190500">
                <a:moveTo>
                  <a:pt x="0" y="0"/>
                </a:moveTo>
                <a:lnTo>
                  <a:pt x="0" y="190500"/>
                </a:lnTo>
                <a:lnTo>
                  <a:pt x="12065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9FB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64653"/>
                </a:solidFill>
                <a:latin typeface="Bookman Old Style"/>
                <a:cs typeface="Bookman Old Styl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7069" y="2948438"/>
            <a:ext cx="8043545" cy="276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39998" y="6425882"/>
            <a:ext cx="1014095" cy="2047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60"/>
              </a:lnSpc>
            </a:pPr>
            <a:r>
              <a:rPr dirty="0"/>
              <a:t>UML</a:t>
            </a:r>
            <a:r>
              <a:rPr spc="70" dirty="0"/>
              <a:t>  </a:t>
            </a:r>
            <a:r>
              <a:rPr spc="-10" dirty="0"/>
              <a:t>1/9/16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6465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‹N°›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assdem26@gmail.com" TargetMode="Externa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bassdem26@gmail.com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7.jp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bassdem26@gmail.com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4875" y="3648075"/>
            <a:ext cx="7315200" cy="1279525"/>
          </a:xfrm>
          <a:custGeom>
            <a:avLst/>
            <a:gdLst/>
            <a:ahLst/>
            <a:cxnLst/>
            <a:rect l="l" t="t" r="r" b="b"/>
            <a:pathLst>
              <a:path w="7315200" h="1279525">
                <a:moveTo>
                  <a:pt x="0" y="0"/>
                </a:moveTo>
                <a:lnTo>
                  <a:pt x="7315200" y="0"/>
                </a:lnTo>
                <a:lnTo>
                  <a:pt x="7315200" y="1279525"/>
                </a:lnTo>
                <a:lnTo>
                  <a:pt x="0" y="127952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727C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048250"/>
            <a:ext cx="7315200" cy="685800"/>
          </a:xfrm>
          <a:custGeom>
            <a:avLst/>
            <a:gdLst/>
            <a:ahLst/>
            <a:cxnLst/>
            <a:rect l="l" t="t" r="r" b="b"/>
            <a:pathLst>
              <a:path w="7315200" h="685800">
                <a:moveTo>
                  <a:pt x="0" y="0"/>
                </a:moveTo>
                <a:lnTo>
                  <a:pt x="7315200" y="0"/>
                </a:lnTo>
                <a:lnTo>
                  <a:pt x="73152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9FB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4875" y="3648075"/>
            <a:ext cx="228600" cy="1279525"/>
          </a:xfrm>
          <a:custGeom>
            <a:avLst/>
            <a:gdLst/>
            <a:ahLst/>
            <a:cxnLst/>
            <a:rect l="l" t="t" r="r" b="b"/>
            <a:pathLst>
              <a:path w="228600" h="1279525">
                <a:moveTo>
                  <a:pt x="228600" y="0"/>
                </a:moveTo>
                <a:lnTo>
                  <a:pt x="0" y="0"/>
                </a:lnTo>
                <a:lnTo>
                  <a:pt x="0" y="1279525"/>
                </a:lnTo>
                <a:lnTo>
                  <a:pt x="228600" y="1279525"/>
                </a:lnTo>
                <a:lnTo>
                  <a:pt x="228600" y="0"/>
                </a:lnTo>
                <a:close/>
              </a:path>
            </a:pathLst>
          </a:custGeom>
          <a:solidFill>
            <a:srgbClr val="727C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5048250"/>
            <a:ext cx="228600" cy="685800"/>
          </a:xfrm>
          <a:custGeom>
            <a:avLst/>
            <a:gdLst/>
            <a:ahLst/>
            <a:cxnLst/>
            <a:rect l="l" t="t" r="r" b="b"/>
            <a:pathLst>
              <a:path w="228600" h="685800">
                <a:moveTo>
                  <a:pt x="228600" y="0"/>
                </a:moveTo>
                <a:lnTo>
                  <a:pt x="0" y="0"/>
                </a:lnTo>
                <a:lnTo>
                  <a:pt x="0" y="685800"/>
                </a:lnTo>
                <a:lnTo>
                  <a:pt x="228600" y="685800"/>
                </a:lnTo>
                <a:lnTo>
                  <a:pt x="228600" y="0"/>
                </a:lnTo>
                <a:close/>
              </a:path>
            </a:pathLst>
          </a:custGeom>
          <a:solidFill>
            <a:srgbClr val="9FB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475" y="3888461"/>
            <a:ext cx="70834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9910">
              <a:lnSpc>
                <a:spcPct val="100000"/>
              </a:lnSpc>
              <a:spcBef>
                <a:spcPts val="100"/>
              </a:spcBef>
              <a:tabLst>
                <a:tab pos="1159510" algn="l"/>
                <a:tab pos="3825240" algn="l"/>
              </a:tabLst>
            </a:pPr>
            <a:r>
              <a:rPr lang="fr-FR" sz="3200" spc="-25" dirty="0">
                <a:latin typeface="Bookman Old Style"/>
                <a:cs typeface="Bookman Old Style"/>
              </a:rPr>
              <a:t>Mise en place d’un </a:t>
            </a:r>
            <a:r>
              <a:rPr lang="fr-FR" sz="3200" spc="-25" dirty="0" err="1">
                <a:latin typeface="Bookman Old Style"/>
                <a:cs typeface="Bookman Old Style"/>
              </a:rPr>
              <a:t>sigweb</a:t>
            </a:r>
            <a:r>
              <a:rPr lang="fr-FR" sz="3200" spc="-25" dirty="0">
                <a:latin typeface="Bookman Old Style"/>
                <a:cs typeface="Bookman Old Style"/>
              </a:rPr>
              <a:t> pour la gestion d’incendie</a:t>
            </a:r>
            <a:endParaRPr sz="3200" dirty="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9044" y="642588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sz="1400" dirty="0">
                <a:solidFill>
                  <a:srgbClr val="46465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314945-F432-3A11-A765-110EAB131704}"/>
              </a:ext>
            </a:extLst>
          </p:cNvPr>
          <p:cNvSpPr txBox="1"/>
          <p:nvPr/>
        </p:nvSpPr>
        <p:spPr>
          <a:xfrm>
            <a:off x="1133474" y="5172759"/>
            <a:ext cx="708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00" u="sng" spc="-10" dirty="0">
                <a:solidFill>
                  <a:srgbClr val="B292CA"/>
                </a:solidFill>
                <a:uFill>
                  <a:solidFill>
                    <a:srgbClr val="B292CA"/>
                  </a:solidFill>
                </a:uFill>
                <a:latin typeface="Bookman Old Style"/>
                <a:cs typeface="Bookman Old Style"/>
                <a:hlinkClick r:id="rId2"/>
              </a:rPr>
              <a:t>bassdem26@gmail.com</a:t>
            </a:r>
            <a:endParaRPr lang="fr-FR" sz="1800" dirty="0">
              <a:latin typeface="Bookman Old Style"/>
              <a:cs typeface="Bookman Old Style"/>
            </a:endParaRPr>
          </a:p>
          <a:p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Collecte des données 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64818" y="1166120"/>
            <a:ext cx="8450582" cy="2678169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Préparation des données: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6" name="Image 5" descr="Une image contenant texte, vert, Police, capture d’écran&#10;&#10;Description générée automatiquement">
            <a:extLst>
              <a:ext uri="{FF2B5EF4-FFF2-40B4-BE49-F238E27FC236}">
                <a16:creationId xmlns:a16="http://schemas.microsoft.com/office/drawing/2014/main" id="{559F0EBD-D03A-A224-F82F-FAB307B09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09702"/>
            <a:ext cx="5778797" cy="28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2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Collecte des données 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91941" y="1159132"/>
            <a:ext cx="8450582" cy="5698868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Préparation des données: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Délimitation de la zone d’</a:t>
            </a:r>
            <a:r>
              <a:rPr lang="fr-FR" dirty="0" err="1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etude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F282DCB-9E5B-560D-A283-47F6E7D7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56" y="2286000"/>
            <a:ext cx="8153819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Collecte des données 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91941" y="1159132"/>
            <a:ext cx="8450582" cy="6907147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Préparation des données: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chemeClr val="tx1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point d’eau 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12 points d’eau 3 par canton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6" name="Image 5" descr="Une image contenant texte, diagramme, Police, carte&#10;&#10;Description générée automatiquement">
            <a:extLst>
              <a:ext uri="{FF2B5EF4-FFF2-40B4-BE49-F238E27FC236}">
                <a16:creationId xmlns:a16="http://schemas.microsoft.com/office/drawing/2014/main" id="{3F44C5E0-5411-508D-F5BE-5553254C0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80" y="2836668"/>
            <a:ext cx="8161840" cy="30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7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Collecte des données 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91941" y="1159132"/>
            <a:ext cx="8450582" cy="6303008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Préparation des données: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Post </a:t>
            </a:r>
            <a:r>
              <a:rPr lang="fr-FR" dirty="0" err="1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vigi</a:t>
            </a: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7" name="Image 6" descr="Une image contenant texte, carte, diagramme, capture d’écran&#10;&#10;Description générée automatiquement">
            <a:extLst>
              <a:ext uri="{FF2B5EF4-FFF2-40B4-BE49-F238E27FC236}">
                <a16:creationId xmlns:a16="http://schemas.microsoft.com/office/drawing/2014/main" id="{CB8D4F20-5D24-B502-7D74-7B7DBA0F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9" y="2831925"/>
            <a:ext cx="8229421" cy="30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9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Collecte des données 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91941" y="1159132"/>
            <a:ext cx="8450582" cy="6303008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Préparation des données: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Les strates et les essences qui les constitues 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6" name="Image 5" descr="Une image contenant texte, carte, capture d’écran&#10;&#10;Description générée automatiquement">
            <a:extLst>
              <a:ext uri="{FF2B5EF4-FFF2-40B4-BE49-F238E27FC236}">
                <a16:creationId xmlns:a16="http://schemas.microsoft.com/office/drawing/2014/main" id="{EB65CD15-600A-529F-A7AC-C71A4CF3C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5" y="2453856"/>
            <a:ext cx="8322129" cy="314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8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Collecte des données 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91941" y="1159132"/>
            <a:ext cx="8450582" cy="6303008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Préparation des données: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La répartition des points d’éclosion</a:t>
            </a: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endParaRPr lang="fr-FR" b="1" dirty="0">
              <a:solidFill>
                <a:srgbClr val="0D0D0D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D0D0D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pic>
        <p:nvPicPr>
          <p:cNvPr id="7" name="Image 6" descr="Une image contenant texte, capture d’écran, diagramme&#10;&#10;Description générée automatiquement">
            <a:extLst>
              <a:ext uri="{FF2B5EF4-FFF2-40B4-BE49-F238E27FC236}">
                <a16:creationId xmlns:a16="http://schemas.microsoft.com/office/drawing/2014/main" id="{92FF7559-98E4-DA3C-495D-E24100627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9" y="2286000"/>
            <a:ext cx="8450582" cy="306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fr-FR" b="0" i="0" spc="-10" dirty="0">
                <a:latin typeface="Bookman Old Style"/>
                <a:ea typeface="+mj-ea"/>
                <a:cs typeface="Bookman Old Style"/>
              </a:rPr>
              <a:t>Planning</a:t>
            </a:r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16</a:t>
            </a:fld>
            <a:endParaRPr lang="fr-FR" spc="-25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7418AD70-C03F-2829-4220-1A1AF2276F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1357925"/>
              </p:ext>
            </p:extLst>
          </p:nvPr>
        </p:nvGraphicFramePr>
        <p:xfrm>
          <a:off x="1143000" y="1447800"/>
          <a:ext cx="6248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57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4875" y="3648075"/>
            <a:ext cx="7315200" cy="1279525"/>
          </a:xfrm>
          <a:custGeom>
            <a:avLst/>
            <a:gdLst/>
            <a:ahLst/>
            <a:cxnLst/>
            <a:rect l="l" t="t" r="r" b="b"/>
            <a:pathLst>
              <a:path w="7315200" h="1279525">
                <a:moveTo>
                  <a:pt x="0" y="0"/>
                </a:moveTo>
                <a:lnTo>
                  <a:pt x="7315200" y="0"/>
                </a:lnTo>
                <a:lnTo>
                  <a:pt x="7315200" y="1279525"/>
                </a:lnTo>
                <a:lnTo>
                  <a:pt x="0" y="127952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727C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048250"/>
            <a:ext cx="7315200" cy="685800"/>
          </a:xfrm>
          <a:custGeom>
            <a:avLst/>
            <a:gdLst/>
            <a:ahLst/>
            <a:cxnLst/>
            <a:rect l="l" t="t" r="r" b="b"/>
            <a:pathLst>
              <a:path w="7315200" h="685800">
                <a:moveTo>
                  <a:pt x="0" y="0"/>
                </a:moveTo>
                <a:lnTo>
                  <a:pt x="7315200" y="0"/>
                </a:lnTo>
                <a:lnTo>
                  <a:pt x="73152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9FB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4875" y="3648075"/>
            <a:ext cx="228600" cy="1279525"/>
          </a:xfrm>
          <a:custGeom>
            <a:avLst/>
            <a:gdLst/>
            <a:ahLst/>
            <a:cxnLst/>
            <a:rect l="l" t="t" r="r" b="b"/>
            <a:pathLst>
              <a:path w="228600" h="1279525">
                <a:moveTo>
                  <a:pt x="228600" y="0"/>
                </a:moveTo>
                <a:lnTo>
                  <a:pt x="0" y="0"/>
                </a:lnTo>
                <a:lnTo>
                  <a:pt x="0" y="1279525"/>
                </a:lnTo>
                <a:lnTo>
                  <a:pt x="228600" y="1279525"/>
                </a:lnTo>
                <a:lnTo>
                  <a:pt x="228600" y="0"/>
                </a:lnTo>
                <a:close/>
              </a:path>
            </a:pathLst>
          </a:custGeom>
          <a:solidFill>
            <a:srgbClr val="727C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5048250"/>
            <a:ext cx="228600" cy="685800"/>
          </a:xfrm>
          <a:custGeom>
            <a:avLst/>
            <a:gdLst/>
            <a:ahLst/>
            <a:cxnLst/>
            <a:rect l="l" t="t" r="r" b="b"/>
            <a:pathLst>
              <a:path w="228600" h="685800">
                <a:moveTo>
                  <a:pt x="228600" y="0"/>
                </a:moveTo>
                <a:lnTo>
                  <a:pt x="0" y="0"/>
                </a:lnTo>
                <a:lnTo>
                  <a:pt x="0" y="685800"/>
                </a:lnTo>
                <a:lnTo>
                  <a:pt x="228600" y="685800"/>
                </a:lnTo>
                <a:lnTo>
                  <a:pt x="228600" y="0"/>
                </a:lnTo>
                <a:close/>
              </a:path>
            </a:pathLst>
          </a:custGeom>
          <a:solidFill>
            <a:srgbClr val="9FB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475" y="3888461"/>
            <a:ext cx="70834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9910">
              <a:lnSpc>
                <a:spcPct val="100000"/>
              </a:lnSpc>
              <a:spcBef>
                <a:spcPts val="100"/>
              </a:spcBef>
              <a:tabLst>
                <a:tab pos="1159510" algn="l"/>
                <a:tab pos="3825240" algn="l"/>
              </a:tabLst>
            </a:pPr>
            <a:r>
              <a:rPr lang="fr-FR" sz="3200" spc="-25" dirty="0">
                <a:latin typeface="Bookman Old Style"/>
                <a:cs typeface="Bookman Old Style"/>
              </a:rPr>
              <a:t>Mise en place d’un </a:t>
            </a:r>
            <a:r>
              <a:rPr lang="fr-FR" sz="3200" spc="-25" dirty="0" err="1">
                <a:latin typeface="Bookman Old Style"/>
                <a:cs typeface="Bookman Old Style"/>
              </a:rPr>
              <a:t>sigweb</a:t>
            </a:r>
            <a:r>
              <a:rPr lang="fr-FR" sz="3200" spc="-25" dirty="0">
                <a:latin typeface="Bookman Old Style"/>
                <a:cs typeface="Bookman Old Style"/>
              </a:rPr>
              <a:t> pour la gestion d’incendie(suite)</a:t>
            </a:r>
            <a:endParaRPr sz="3200" dirty="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9044" y="642588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sz="1400" dirty="0">
                <a:solidFill>
                  <a:srgbClr val="46465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314945-F432-3A11-A765-110EAB131704}"/>
              </a:ext>
            </a:extLst>
          </p:cNvPr>
          <p:cNvSpPr txBox="1"/>
          <p:nvPr/>
        </p:nvSpPr>
        <p:spPr>
          <a:xfrm>
            <a:off x="1133474" y="5172759"/>
            <a:ext cx="708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00" u="sng" spc="-10" dirty="0">
                <a:solidFill>
                  <a:srgbClr val="B292CA"/>
                </a:solidFill>
                <a:uFill>
                  <a:solidFill>
                    <a:srgbClr val="B292CA"/>
                  </a:solidFill>
                </a:uFill>
                <a:latin typeface="Bookman Old Style"/>
                <a:cs typeface="Bookman Old Style"/>
                <a:hlinkClick r:id="rId2"/>
              </a:rPr>
              <a:t>bassdem26@gmail.com</a:t>
            </a:r>
            <a:endParaRPr lang="fr-FR" sz="1800" dirty="0">
              <a:latin typeface="Bookman Old Style"/>
              <a:cs typeface="Bookman Old Style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80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fr-FR" sz="2500"/>
              <a:t>Analyse des Besoins et Préparation des données</a:t>
            </a:r>
            <a:br>
              <a:rPr lang="fr-FR" sz="2500"/>
            </a:br>
            <a:endParaRPr lang="fr-FR" sz="2500" b="0" i="0" spc="-1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37EFE1-6075-FC0A-837C-CA6558E45832}"/>
              </a:ext>
            </a:extLst>
          </p:cNvPr>
          <p:cNvSpPr txBox="1"/>
          <p:nvPr/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0" i="0" spc="-10" dirty="0">
                <a:solidFill>
                  <a:schemeClr val="tx1"/>
                </a:solidFill>
              </a:rPr>
              <a:t>Les </a:t>
            </a:r>
            <a:r>
              <a:rPr lang="en-US" sz="2800" b="0" i="0" spc="-10" dirty="0" err="1">
                <a:solidFill>
                  <a:schemeClr val="tx1"/>
                </a:solidFill>
              </a:rPr>
              <a:t>Outils</a:t>
            </a:r>
            <a:r>
              <a:rPr lang="en-US" sz="2800" b="0" i="0" spc="-10" dirty="0">
                <a:solidFill>
                  <a:schemeClr val="tx1"/>
                </a:solidFill>
              </a:rPr>
              <a:t> </a:t>
            </a:r>
            <a:endParaRPr lang="en-US" sz="2800" b="0" i="0" dirty="0">
              <a:solidFill>
                <a:schemeClr val="tx1"/>
              </a:solidFill>
            </a:endParaRPr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18</a:t>
            </a:fld>
            <a:endParaRPr lang="fr-FR" spc="-25"/>
          </a:p>
        </p:txBody>
      </p:sp>
      <p:graphicFrame>
        <p:nvGraphicFramePr>
          <p:cNvPr id="12" name="ZoneTexte 7">
            <a:extLst>
              <a:ext uri="{FF2B5EF4-FFF2-40B4-BE49-F238E27FC236}">
                <a16:creationId xmlns:a16="http://schemas.microsoft.com/office/drawing/2014/main" id="{FA5B9623-4B14-258A-29A2-351D21BED1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559685"/>
              </p:ext>
            </p:extLst>
          </p:nvPr>
        </p:nvGraphicFramePr>
        <p:xfrm>
          <a:off x="457200" y="1577340"/>
          <a:ext cx="3977640" cy="452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DAC79974-01FF-7BA4-5FFB-3816149C9F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0" y="2362200"/>
            <a:ext cx="1776940" cy="533082"/>
          </a:xfrm>
          <a:prstGeom prst="rect">
            <a:avLst/>
          </a:prstGeom>
        </p:spPr>
      </p:pic>
      <p:pic>
        <p:nvPicPr>
          <p:cNvPr id="11" name="Image 10" descr="Une image contenant logo, texte, Graphique, capture d’écran&#10;&#10;Description générée automatiquement">
            <a:extLst>
              <a:ext uri="{FF2B5EF4-FFF2-40B4-BE49-F238E27FC236}">
                <a16:creationId xmlns:a16="http://schemas.microsoft.com/office/drawing/2014/main" id="{16332E22-420E-341A-7819-CA96B0BCFB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80" y="2362200"/>
            <a:ext cx="1376456" cy="774256"/>
          </a:xfrm>
          <a:prstGeom prst="rect">
            <a:avLst/>
          </a:prstGeom>
        </p:spPr>
      </p:pic>
      <p:pic>
        <p:nvPicPr>
          <p:cNvPr id="13" name="Image 12" descr="Une image contenant Rectangle, jaune, symbole, conception&#10;&#10;Description générée automatiquement">
            <a:extLst>
              <a:ext uri="{FF2B5EF4-FFF2-40B4-BE49-F238E27FC236}">
                <a16:creationId xmlns:a16="http://schemas.microsoft.com/office/drawing/2014/main" id="{56C7BC99-2AD1-7517-CEC2-A1777A9558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26" y="3590737"/>
            <a:ext cx="1098960" cy="1123936"/>
          </a:xfrm>
          <a:prstGeom prst="rect">
            <a:avLst/>
          </a:prstGeom>
        </p:spPr>
      </p:pic>
      <p:pic>
        <p:nvPicPr>
          <p:cNvPr id="14" name="Image 13" descr="Une image contenant symbole, clipart, conception, illustration&#10;&#10;Description générée automatiquement">
            <a:extLst>
              <a:ext uri="{FF2B5EF4-FFF2-40B4-BE49-F238E27FC236}">
                <a16:creationId xmlns:a16="http://schemas.microsoft.com/office/drawing/2014/main" id="{0783BB73-58F5-9052-C2EA-2F1DCDE483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13" y="3429000"/>
            <a:ext cx="1098960" cy="14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fr-FR" dirty="0"/>
              <a:t>Conception et prototype initial</a:t>
            </a:r>
            <a:br>
              <a:rPr lang="fr-FR" dirty="0"/>
            </a:br>
            <a:endParaRPr lang="fr-FR" i="0" spc="-1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4CA272-1288-2F6A-07EF-5656A4E7E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0592"/>
          <a:stretch/>
        </p:blipFill>
        <p:spPr>
          <a:xfrm>
            <a:off x="545782" y="1371600"/>
            <a:ext cx="8043545" cy="2763520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19</a:t>
            </a:fld>
            <a:endParaRPr lang="fr-FR" spc="-25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C79902-37F9-314C-B054-EF4261F8FDB9}"/>
              </a:ext>
            </a:extLst>
          </p:cNvPr>
          <p:cNvSpPr txBox="1"/>
          <p:nvPr/>
        </p:nvSpPr>
        <p:spPr>
          <a:xfrm>
            <a:off x="1752600" y="205740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</a:t>
            </a:r>
            <a:endParaRPr lang="fr-FR" sz="4000" b="1" dirty="0">
              <a:solidFill>
                <a:srgbClr val="FF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B530A8-6684-30CA-2ECD-CCFD26F6C061}"/>
              </a:ext>
            </a:extLst>
          </p:cNvPr>
          <p:cNvSpPr txBox="1"/>
          <p:nvPr/>
        </p:nvSpPr>
        <p:spPr>
          <a:xfrm>
            <a:off x="7166609" y="2895600"/>
            <a:ext cx="37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A70F591-E6C0-B411-442A-3ED741CDB33C}"/>
              </a:ext>
            </a:extLst>
          </p:cNvPr>
          <p:cNvSpPr txBox="1"/>
          <p:nvPr/>
        </p:nvSpPr>
        <p:spPr>
          <a:xfrm>
            <a:off x="7852409" y="1524000"/>
            <a:ext cx="52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6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Introduction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64819" y="1166120"/>
            <a:ext cx="7874000" cy="4814138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8100" algn="just">
              <a:spcBef>
                <a:spcPts val="680"/>
              </a:spcBef>
              <a:buClr>
                <a:srgbClr val="727CA3"/>
              </a:buClr>
              <a:buSzPct val="75000"/>
              <a:tabLst>
                <a:tab pos="310515" algn="l"/>
                <a:tab pos="311150" algn="l"/>
              </a:tabLst>
            </a:pP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Pour une gestion optimale des incendies de forêt, il est essentiel de:</a:t>
            </a:r>
          </a:p>
          <a:p>
            <a:pPr marL="310515" indent="-272415" algn="just"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Connaître les ressources forestières exposées aux risques d'incendie.</a:t>
            </a:r>
          </a:p>
          <a:p>
            <a:pPr marL="310515" indent="-272415" algn="just"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Disposer de moyens efficaces de prévention.</a:t>
            </a:r>
          </a:p>
          <a:p>
            <a:pPr marL="310515" indent="-272415" algn="just"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Avoir des outils performants pour lutter contre les incendies.</a:t>
            </a:r>
          </a:p>
          <a:p>
            <a:pPr marL="310515" indent="-272415" algn="just"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r>
              <a:rPr lang="fr-FR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Analyser les résultats des actions entreprises pour ajuster les stratégies en conséquence.</a:t>
            </a: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fr-FR" dirty="0"/>
              <a:t>Conception et prototype initial</a:t>
            </a:r>
            <a:br>
              <a:rPr lang="fr-FR" dirty="0"/>
            </a:br>
            <a:endParaRPr lang="fr-FR" i="0" spc="-10" dirty="0"/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20</a:t>
            </a:fld>
            <a:endParaRPr lang="fr-FR" spc="-25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0581F34-8E2A-8406-5D9D-45DE6B8B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" y="1070941"/>
            <a:ext cx="9139083" cy="45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31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fr-FR" dirty="0"/>
              <a:t>Conception et prototype initial</a:t>
            </a:r>
            <a:br>
              <a:rPr lang="fr-FR" dirty="0"/>
            </a:br>
            <a:endParaRPr lang="fr-FR" i="0" spc="-10" dirty="0"/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21</a:t>
            </a:fld>
            <a:endParaRPr lang="fr-FR" spc="-25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A1D53B-4CD0-3339-A99A-40AEC447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384"/>
            <a:ext cx="9086214" cy="457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50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fr-FR" dirty="0"/>
              <a:t>Conception et prototype initial</a:t>
            </a:r>
            <a:br>
              <a:rPr lang="fr-FR" dirty="0"/>
            </a:br>
            <a:endParaRPr lang="fr-FR" i="0" spc="-10" dirty="0"/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22</a:t>
            </a:fld>
            <a:endParaRPr lang="fr-FR" spc="-25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E48347-7336-6077-5D92-51CB6047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600"/>
            <a:ext cx="9144000" cy="45818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19721B2-8F4C-17D9-C775-892B64538340}"/>
              </a:ext>
            </a:extLst>
          </p:cNvPr>
          <p:cNvSpPr txBox="1"/>
          <p:nvPr/>
        </p:nvSpPr>
        <p:spPr>
          <a:xfrm>
            <a:off x="0" y="12954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Localisation des points d’eau</a:t>
            </a:r>
          </a:p>
        </p:txBody>
      </p:sp>
    </p:spTree>
    <p:extLst>
      <p:ext uri="{BB962C8B-B14F-4D97-AF65-F5344CB8AC3E}">
        <p14:creationId xmlns:p14="http://schemas.microsoft.com/office/powerpoint/2010/main" val="2326613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fr-FR" dirty="0"/>
              <a:t>Conception et prototype initial</a:t>
            </a:r>
            <a:br>
              <a:rPr lang="fr-FR" dirty="0"/>
            </a:br>
            <a:endParaRPr lang="fr-FR" i="0" spc="-10" dirty="0"/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23</a:t>
            </a:fld>
            <a:endParaRPr lang="fr-FR" spc="-25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9721B2-8F4C-17D9-C775-892B64538340}"/>
              </a:ext>
            </a:extLst>
          </p:cNvPr>
          <p:cNvSpPr txBox="1"/>
          <p:nvPr/>
        </p:nvSpPr>
        <p:spPr>
          <a:xfrm>
            <a:off x="0" y="12954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Localisation des </a:t>
            </a:r>
            <a:r>
              <a:rPr lang="fr-FR" dirty="0" err="1"/>
              <a:t>postevigis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C233B8-6E57-A6DA-265D-7128038F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6278"/>
            <a:ext cx="9144000" cy="45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51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fr-FR" dirty="0"/>
              <a:t>Conception et prototype initial</a:t>
            </a:r>
            <a:br>
              <a:rPr lang="fr-FR" dirty="0"/>
            </a:br>
            <a:endParaRPr lang="fr-FR" i="0" spc="-10" dirty="0"/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24</a:t>
            </a:fld>
            <a:endParaRPr lang="fr-FR" spc="-25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9721B2-8F4C-17D9-C775-892B64538340}"/>
              </a:ext>
            </a:extLst>
          </p:cNvPr>
          <p:cNvSpPr txBox="1"/>
          <p:nvPr/>
        </p:nvSpPr>
        <p:spPr>
          <a:xfrm>
            <a:off x="0" y="12954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Localisation des points d’</a:t>
            </a:r>
            <a:r>
              <a:rPr lang="fr-FR" dirty="0" err="1"/>
              <a:t>eclosion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31F8314-791E-4E7E-5F0E-FBC0A8C9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1" y="1699591"/>
            <a:ext cx="9084365" cy="460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6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 anchor="ctr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fr-FR" dirty="0"/>
              <a:t>Conception et prototype initial</a:t>
            </a:r>
            <a:br>
              <a:rPr lang="fr-FR" dirty="0"/>
            </a:br>
            <a:endParaRPr lang="fr-FR" i="0" spc="-10" dirty="0"/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25</a:t>
            </a:fld>
            <a:endParaRPr lang="fr-FR" spc="-25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19721B2-8F4C-17D9-C775-892B64538340}"/>
              </a:ext>
            </a:extLst>
          </p:cNvPr>
          <p:cNvSpPr txBox="1"/>
          <p:nvPr/>
        </p:nvSpPr>
        <p:spPr>
          <a:xfrm>
            <a:off x="0" y="12954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Localisation des strates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7F6E25-3879-FFC4-42DB-6757AFF4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732"/>
            <a:ext cx="9086214" cy="45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26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0219" y="201598"/>
            <a:ext cx="8047990" cy="899160"/>
          </a:xfrm>
        </p:spPr>
        <p:txBody>
          <a:bodyPr vert="horz" wrap="square" lIns="0" tIns="0" rIns="0" bIns="0" rtlCol="0">
            <a:normAutofit/>
          </a:bodyPr>
          <a:lstStyle/>
          <a:p>
            <a:pPr marL="12700">
              <a:lnSpc>
                <a:spcPct val="90000"/>
              </a:lnSpc>
              <a:spcBef>
                <a:spcPts val="100"/>
              </a:spcBef>
            </a:pPr>
            <a:r>
              <a:rPr lang="fr-FR" dirty="0"/>
              <a:t>Planning</a:t>
            </a:r>
            <a:br>
              <a:rPr lang="fr-FR" dirty="0"/>
            </a:br>
            <a:endParaRPr lang="fr-FR" i="0" spc="-10" dirty="0"/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7"/>
          </p:nvPr>
        </p:nvSpPr>
        <p:spPr>
          <a:xfrm>
            <a:off x="620394" y="6427470"/>
            <a:ext cx="287019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  <a:spcAft>
                <a:spcPts val="600"/>
              </a:spcAft>
            </a:pPr>
            <a:fld id="{81D60167-4931-47E6-BA6A-407CBD079E47}" type="slidenum">
              <a:rPr spc="-25" dirty="0"/>
              <a:pPr marL="38100">
                <a:lnSpc>
                  <a:spcPts val="1460"/>
                </a:lnSpc>
                <a:spcAft>
                  <a:spcPts val="600"/>
                </a:spcAft>
              </a:pPr>
              <a:t>26</a:t>
            </a:fld>
            <a:endParaRPr lang="fr-FR" spc="-25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01CAA21-CCC5-7B63-B696-1A34BBDA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28800"/>
            <a:ext cx="4219254" cy="3048000"/>
          </a:xfrm>
          <a:prstGeom prst="rect">
            <a:avLst/>
          </a:prstGeom>
        </p:spPr>
      </p:pic>
      <p:graphicFrame>
        <p:nvGraphicFramePr>
          <p:cNvPr id="14" name="Espace réservé du contenu 13">
            <a:extLst>
              <a:ext uri="{FF2B5EF4-FFF2-40B4-BE49-F238E27FC236}">
                <a16:creationId xmlns:a16="http://schemas.microsoft.com/office/drawing/2014/main" id="{7F09F831-025B-C698-DD70-42F5F3F19F02}"/>
              </a:ext>
            </a:extLst>
          </p:cNvPr>
          <p:cNvGraphicFramePr>
            <a:graphicFrameLocks noGrp="1"/>
          </p:cNvGraphicFramePr>
          <p:nvPr>
            <p:ph sz="half" idx="3"/>
            <p:extLst>
              <p:ext uri="{D42A27DB-BD31-4B8C-83A1-F6EECF244321}">
                <p14:modId xmlns:p14="http://schemas.microsoft.com/office/powerpoint/2010/main" val="3914147927"/>
              </p:ext>
            </p:extLst>
          </p:nvPr>
        </p:nvGraphicFramePr>
        <p:xfrm>
          <a:off x="4467546" y="1577975"/>
          <a:ext cx="4447853" cy="398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9116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819400"/>
            <a:ext cx="8047990" cy="899160"/>
          </a:xfrm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MERCI POUR VOTRE ATTENTION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7770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477" y="1330793"/>
            <a:ext cx="8395003" cy="49240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84020" y="194697"/>
            <a:ext cx="7325359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Processus</a:t>
            </a:r>
            <a:r>
              <a:rPr sz="2400"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sz="24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modélisation</a:t>
            </a:r>
            <a:r>
              <a:rPr sz="2400" b="1" spc="-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d’une</a:t>
            </a:r>
            <a:r>
              <a:rPr sz="24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application</a:t>
            </a:r>
            <a:r>
              <a:rPr sz="2400" b="1" spc="-20" dirty="0">
                <a:solidFill>
                  <a:srgbClr val="000000"/>
                </a:solidFill>
                <a:latin typeface="Arial"/>
                <a:cs typeface="Arial"/>
              </a:rPr>
              <a:t> web, </a:t>
            </a:r>
            <a:r>
              <a:rPr sz="2400" b="1" dirty="0">
                <a:solidFill>
                  <a:srgbClr val="000000"/>
                </a:solidFill>
                <a:latin typeface="Arial"/>
                <a:cs typeface="Arial"/>
              </a:rPr>
              <a:t>selon</a:t>
            </a:r>
            <a:r>
              <a:rPr sz="2400" b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spc="-150" dirty="0">
                <a:solidFill>
                  <a:srgbClr val="000000"/>
                </a:solidFill>
                <a:latin typeface="Arial"/>
                <a:cs typeface="Arial"/>
              </a:rPr>
              <a:t>P.</a:t>
            </a:r>
            <a:r>
              <a:rPr sz="2400" b="1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0000"/>
                </a:solidFill>
                <a:latin typeface="Arial"/>
                <a:cs typeface="Arial"/>
              </a:rPr>
              <a:t>Roques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La zone d’</a:t>
            </a:r>
            <a:r>
              <a:rPr lang="fr-FR" spc="-10" dirty="0" err="1"/>
              <a:t>etude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65390" y="1100758"/>
            <a:ext cx="8298181" cy="2944396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8100" algn="just">
              <a:spcBef>
                <a:spcPts val="680"/>
              </a:spcBef>
              <a:buClr>
                <a:srgbClr val="727CA3"/>
              </a:buClr>
              <a:buSzPct val="75000"/>
              <a:tabLst>
                <a:tab pos="310515" algn="l"/>
                <a:tab pos="311150" algn="l"/>
              </a:tabLst>
            </a:pP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forêt de la </a:t>
            </a:r>
            <a:r>
              <a:rPr lang="fr-FR" sz="2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Maâmora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s’étend sur une superficie de 133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 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500 ha dont 64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 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000 ha de ch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ê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ne-li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è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ge. Elle occupe une place privil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é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é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en raison des r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ô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qu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’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elle joue sur les plans environnemental, 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Verdana" panose="020B0604030504040204" pitchFamily="34" charset="0"/>
              </a:rPr>
              <a:t>é</a:t>
            </a:r>
            <a:r>
              <a:rPr lang="fr-FR" sz="2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conomique et social.</a:t>
            </a:r>
            <a:endParaRPr lang="fr-FR" sz="2400" kern="100" dirty="0">
              <a:effectLst/>
              <a:highlight>
                <a:srgbClr val="FFFFFF"/>
              </a:highlight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8100" algn="just">
              <a:spcBef>
                <a:spcPts val="680"/>
              </a:spcBef>
              <a:buClr>
                <a:srgbClr val="727CA3"/>
              </a:buClr>
              <a:buSzPct val="75000"/>
              <a:tabLst>
                <a:tab pos="310515" algn="l"/>
                <a:tab pos="311150" algn="l"/>
              </a:tabLst>
            </a:pPr>
            <a:endParaRPr lang="fr-FR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sz="2600" dirty="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21927E-CD68-CD8D-8B1C-A2BDF4DC6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3" y="3048000"/>
            <a:ext cx="424002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51F9226-105A-F564-E3E8-F4ED270B10CE}"/>
              </a:ext>
            </a:extLst>
          </p:cNvPr>
          <p:cNvSpPr txBox="1"/>
          <p:nvPr/>
        </p:nvSpPr>
        <p:spPr>
          <a:xfrm>
            <a:off x="5166470" y="3048000"/>
            <a:ext cx="3682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La situation géographique de la forêt de la </a:t>
            </a:r>
            <a:r>
              <a:rPr lang="fr-FR" b="1" i="0" dirty="0" err="1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Maâmora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27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La zone d’</a:t>
            </a:r>
            <a:r>
              <a:rPr lang="fr-FR" spc="-10" dirty="0" err="1"/>
              <a:t>etude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pic>
        <p:nvPicPr>
          <p:cNvPr id="6" name="Picture 2" descr="Figure 2. Évolution des incendies de forêts au niveau de la forêt de la Maâmora">
            <a:extLst>
              <a:ext uri="{FF2B5EF4-FFF2-40B4-BE49-F238E27FC236}">
                <a16:creationId xmlns:a16="http://schemas.microsoft.com/office/drawing/2014/main" id="{A363A2AA-27A4-C5F7-F9DF-1BA8DE67F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9" y="1408535"/>
            <a:ext cx="4234181" cy="283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3B03732-CBCB-FD1A-518B-8DDA3DBB7C0E}"/>
              </a:ext>
            </a:extLst>
          </p:cNvPr>
          <p:cNvSpPr txBox="1"/>
          <p:nvPr/>
        </p:nvSpPr>
        <p:spPr>
          <a:xfrm>
            <a:off x="378459" y="1100758"/>
            <a:ext cx="8387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Figure </a:t>
            </a:r>
            <a:r>
              <a:rPr lang="fr-FR" sz="1400" b="1" dirty="0">
                <a:solidFill>
                  <a:srgbClr val="666666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2</a:t>
            </a:r>
            <a:r>
              <a:rPr lang="fr-FR" sz="1400" b="1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. Évolution des incendies de forêts au niveau de la forêt de la </a:t>
            </a:r>
            <a:r>
              <a:rPr lang="fr-FR" sz="1400" b="1" i="0" dirty="0" err="1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Maâmora</a:t>
            </a:r>
            <a:endParaRPr lang="fr-FR" sz="1400" dirty="0"/>
          </a:p>
        </p:txBody>
      </p:sp>
      <p:pic>
        <p:nvPicPr>
          <p:cNvPr id="1028" name="Picture 4" descr="Figure 4. La localisation spatiale des incendies dans la forêt de la Mâamora">
            <a:extLst>
              <a:ext uri="{FF2B5EF4-FFF2-40B4-BE49-F238E27FC236}">
                <a16:creationId xmlns:a16="http://schemas.microsoft.com/office/drawing/2014/main" id="{D7B0495F-F2B2-BB49-1FAF-910277932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25" y="2667000"/>
            <a:ext cx="3929381" cy="303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B6F7A48-578C-FF86-97F1-4A2B0EB64CB3}"/>
              </a:ext>
            </a:extLst>
          </p:cNvPr>
          <p:cNvSpPr txBox="1"/>
          <p:nvPr/>
        </p:nvSpPr>
        <p:spPr>
          <a:xfrm>
            <a:off x="4759503" y="2080807"/>
            <a:ext cx="42341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Figure </a:t>
            </a:r>
            <a:r>
              <a:rPr lang="fr-FR" sz="1400" b="1" dirty="0">
                <a:solidFill>
                  <a:srgbClr val="666666"/>
                </a:solidFill>
                <a:highlight>
                  <a:srgbClr val="FFFFFF"/>
                </a:highlight>
                <a:latin typeface="Verdana" panose="020B0604030504040204" pitchFamily="34" charset="0"/>
              </a:rPr>
              <a:t>3</a:t>
            </a:r>
            <a:r>
              <a:rPr lang="fr-FR" sz="1400" b="1" i="0" dirty="0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. La localisation spatiale des incendies dans la forêt de la </a:t>
            </a:r>
            <a:r>
              <a:rPr lang="fr-FR" sz="1400" b="1" i="0" dirty="0" err="1">
                <a:solidFill>
                  <a:srgbClr val="666666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Mâamora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62184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Objectifs et résultats attendus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64818" y="1166120"/>
            <a:ext cx="8450582" cy="4007251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Améliorer la gestion et la prévention des incendies de forêt à travers un SIG-Web performant et accessible.</a:t>
            </a:r>
            <a:endParaRPr lang="fr-FR" sz="1800" kern="100" dirty="0"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Renforcer la capacité de surveillance en temps réel des zones à risque.</a:t>
            </a:r>
            <a:endParaRPr lang="fr-FR" sz="1800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Améliorer la coordination entre les différents acteurs impliqués dans la gestion des incendies.</a:t>
            </a:r>
            <a:endParaRPr lang="fr-FR" sz="1800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sz="1800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Optimiser l’utilisation des ressources pour une intervention rapide et efficace.</a:t>
            </a:r>
            <a:endParaRPr lang="fr-FR" sz="1800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8100" algn="just">
              <a:spcBef>
                <a:spcPts val="680"/>
              </a:spcBef>
              <a:buClr>
                <a:srgbClr val="727CA3"/>
              </a:buClr>
              <a:buSzPct val="75000"/>
              <a:tabLst>
                <a:tab pos="310515" algn="l"/>
                <a:tab pos="311150" algn="l"/>
              </a:tabLst>
            </a:pPr>
            <a:endParaRPr lang="fr-FR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sz="2600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5876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Objectifs et résultats attendus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64818" y="1166120"/>
            <a:ext cx="8450582" cy="3175998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lvl="0">
              <a:lnSpc>
                <a:spcPct val="107000"/>
              </a:lnSpc>
              <a:spcBef>
                <a:spcPts val="1500"/>
              </a:spcBef>
              <a:spcAft>
                <a:spcPts val="900"/>
              </a:spcAft>
              <a:buSzPts val="1000"/>
              <a:tabLst>
                <a:tab pos="457200" algn="l"/>
              </a:tabLst>
            </a:pPr>
            <a:r>
              <a:rPr lang="fr-FR" b="1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Résultats Attendus :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fr-FR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Réduction du temps de réponse aux incendies.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fr-FR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Amélioration de la précision des prévisions et des alertes d’incendies.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fr-FR" kern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Coordination fluide entre les équipes de secours et les autorités locales.</a:t>
            </a:r>
            <a:endParaRPr lang="fr-FR" kern="10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8100" algn="just">
              <a:spcBef>
                <a:spcPts val="680"/>
              </a:spcBef>
              <a:buClr>
                <a:srgbClr val="727CA3"/>
              </a:buClr>
              <a:buSzPct val="75000"/>
              <a:tabLst>
                <a:tab pos="310515" algn="l"/>
                <a:tab pos="311150" algn="l"/>
              </a:tabLst>
            </a:pPr>
            <a:endParaRPr lang="fr-F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10515" indent="-272415">
              <a:lnSpc>
                <a:spcPct val="100000"/>
              </a:lnSpc>
              <a:spcBef>
                <a:spcPts val="680"/>
              </a:spcBef>
              <a:buClr>
                <a:srgbClr val="727CA3"/>
              </a:buClr>
              <a:buSzPct val="75000"/>
              <a:buFont typeface="Arial"/>
              <a:buChar char="•"/>
              <a:tabLst>
                <a:tab pos="310515" algn="l"/>
                <a:tab pos="311150" algn="l"/>
              </a:tabLst>
            </a:pPr>
            <a:endParaRPr lang="fr-FR" dirty="0"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6464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4875" y="3648075"/>
            <a:ext cx="7315200" cy="1279525"/>
          </a:xfrm>
          <a:custGeom>
            <a:avLst/>
            <a:gdLst/>
            <a:ahLst/>
            <a:cxnLst/>
            <a:rect l="l" t="t" r="r" b="b"/>
            <a:pathLst>
              <a:path w="7315200" h="1279525">
                <a:moveTo>
                  <a:pt x="0" y="0"/>
                </a:moveTo>
                <a:lnTo>
                  <a:pt x="7315200" y="0"/>
                </a:lnTo>
                <a:lnTo>
                  <a:pt x="7315200" y="1279525"/>
                </a:lnTo>
                <a:lnTo>
                  <a:pt x="0" y="1279525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727C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5048250"/>
            <a:ext cx="7315200" cy="685800"/>
          </a:xfrm>
          <a:custGeom>
            <a:avLst/>
            <a:gdLst/>
            <a:ahLst/>
            <a:cxnLst/>
            <a:rect l="l" t="t" r="r" b="b"/>
            <a:pathLst>
              <a:path w="7315200" h="685800">
                <a:moveTo>
                  <a:pt x="0" y="0"/>
                </a:moveTo>
                <a:lnTo>
                  <a:pt x="7315200" y="0"/>
                </a:lnTo>
                <a:lnTo>
                  <a:pt x="73152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9FB8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4875" y="3648075"/>
            <a:ext cx="228600" cy="1279525"/>
          </a:xfrm>
          <a:custGeom>
            <a:avLst/>
            <a:gdLst/>
            <a:ahLst/>
            <a:cxnLst/>
            <a:rect l="l" t="t" r="r" b="b"/>
            <a:pathLst>
              <a:path w="228600" h="1279525">
                <a:moveTo>
                  <a:pt x="228600" y="0"/>
                </a:moveTo>
                <a:lnTo>
                  <a:pt x="0" y="0"/>
                </a:lnTo>
                <a:lnTo>
                  <a:pt x="0" y="1279525"/>
                </a:lnTo>
                <a:lnTo>
                  <a:pt x="228600" y="1279525"/>
                </a:lnTo>
                <a:lnTo>
                  <a:pt x="228600" y="0"/>
                </a:lnTo>
                <a:close/>
              </a:path>
            </a:pathLst>
          </a:custGeom>
          <a:solidFill>
            <a:srgbClr val="727C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5048250"/>
            <a:ext cx="228600" cy="685800"/>
          </a:xfrm>
          <a:custGeom>
            <a:avLst/>
            <a:gdLst/>
            <a:ahLst/>
            <a:cxnLst/>
            <a:rect l="l" t="t" r="r" b="b"/>
            <a:pathLst>
              <a:path w="228600" h="685800">
                <a:moveTo>
                  <a:pt x="228600" y="0"/>
                </a:moveTo>
                <a:lnTo>
                  <a:pt x="0" y="0"/>
                </a:lnTo>
                <a:lnTo>
                  <a:pt x="0" y="685800"/>
                </a:lnTo>
                <a:lnTo>
                  <a:pt x="228600" y="685800"/>
                </a:lnTo>
                <a:lnTo>
                  <a:pt x="228600" y="0"/>
                </a:lnTo>
                <a:close/>
              </a:path>
            </a:pathLst>
          </a:custGeom>
          <a:solidFill>
            <a:srgbClr val="9FB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475" y="3888461"/>
            <a:ext cx="70834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9910">
              <a:lnSpc>
                <a:spcPct val="100000"/>
              </a:lnSpc>
              <a:spcBef>
                <a:spcPts val="100"/>
              </a:spcBef>
              <a:tabLst>
                <a:tab pos="1159510" algn="l"/>
                <a:tab pos="3825240" algn="l"/>
              </a:tabLst>
            </a:pPr>
            <a:r>
              <a:rPr lang="fr-FR" sz="3200" spc="-25" dirty="0">
                <a:latin typeface="Bookman Old Style"/>
                <a:cs typeface="Bookman Old Style"/>
              </a:rPr>
              <a:t>Mise en place d’un </a:t>
            </a:r>
            <a:r>
              <a:rPr lang="fr-FR" sz="3200" spc="-25" dirty="0" err="1">
                <a:latin typeface="Bookman Old Style"/>
                <a:cs typeface="Bookman Old Style"/>
              </a:rPr>
              <a:t>sigweb</a:t>
            </a:r>
            <a:r>
              <a:rPr lang="fr-FR" sz="3200" spc="-25" dirty="0">
                <a:latin typeface="Bookman Old Style"/>
                <a:cs typeface="Bookman Old Style"/>
              </a:rPr>
              <a:t> pour la gestion d’incendie(suite)</a:t>
            </a:r>
            <a:endParaRPr sz="3200" dirty="0">
              <a:latin typeface="Bookman Old Style"/>
              <a:cs typeface="Bookman Old Sty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9044" y="6425882"/>
            <a:ext cx="1244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sz="1400" dirty="0">
                <a:solidFill>
                  <a:srgbClr val="46465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2314945-F432-3A11-A765-110EAB131704}"/>
              </a:ext>
            </a:extLst>
          </p:cNvPr>
          <p:cNvSpPr txBox="1"/>
          <p:nvPr/>
        </p:nvSpPr>
        <p:spPr>
          <a:xfrm>
            <a:off x="1133474" y="5172759"/>
            <a:ext cx="708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800" u="sng" spc="-10" dirty="0">
                <a:solidFill>
                  <a:srgbClr val="B292CA"/>
                </a:solidFill>
                <a:uFill>
                  <a:solidFill>
                    <a:srgbClr val="B292CA"/>
                  </a:solidFill>
                </a:uFill>
                <a:latin typeface="Bookman Old Style"/>
                <a:cs typeface="Bookman Old Style"/>
                <a:hlinkClick r:id="rId2"/>
              </a:rPr>
              <a:t>bassdem26@gmail.com</a:t>
            </a:r>
            <a:endParaRPr lang="fr-FR" sz="1800" dirty="0">
              <a:latin typeface="Bookman Old Style"/>
              <a:cs typeface="Bookman Old Style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772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Analyse des besoins des utilisateurs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9CF6F3-E7BA-BC0F-653A-93394B2F28C7}"/>
              </a:ext>
            </a:extLst>
          </p:cNvPr>
          <p:cNvSpPr txBox="1"/>
          <p:nvPr/>
        </p:nvSpPr>
        <p:spPr>
          <a:xfrm>
            <a:off x="244642" y="1437327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Réunions et Entretiens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F2BEAC-7D70-7F2E-297C-FFEEC0C54A91}"/>
              </a:ext>
            </a:extLst>
          </p:cNvPr>
          <p:cNvSpPr txBox="1"/>
          <p:nvPr/>
        </p:nvSpPr>
        <p:spPr>
          <a:xfrm>
            <a:off x="228600" y="2133600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Organisez des réunions et des entretiens avec les utilisateurs potentiels (pompiers, autorités locales, gestionnaires de forêts, etc.) pour comprendre leurs besoins spécifiques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CA9191C-1F1B-F728-BD92-1E52CC94CBDF}"/>
              </a:ext>
            </a:extLst>
          </p:cNvPr>
          <p:cNvSpPr txBox="1"/>
          <p:nvPr/>
        </p:nvSpPr>
        <p:spPr>
          <a:xfrm>
            <a:off x="228600" y="3672541"/>
            <a:ext cx="3276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Questionnaires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EBA8FA2-57D2-F2FA-324B-16CC732832EE}"/>
              </a:ext>
            </a:extLst>
          </p:cNvPr>
          <p:cNvSpPr txBox="1"/>
          <p:nvPr/>
        </p:nvSpPr>
        <p:spPr>
          <a:xfrm>
            <a:off x="244642" y="431892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Distribuez des questionnaires pour recueillir des informations sur les besoins, les attentes et les contraintes des utilisateurs.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3D8C53-5D1B-9ACE-256B-459FCEAC9CA7}"/>
              </a:ext>
            </a:extLst>
          </p:cNvPr>
          <p:cNvSpPr txBox="1"/>
          <p:nvPr/>
        </p:nvSpPr>
        <p:spPr>
          <a:xfrm>
            <a:off x="4816642" y="2618213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/>
              <a:t>Développement d'un Prototype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1DD89E-E355-1955-05BE-516C0A3EC4F0}"/>
              </a:ext>
            </a:extLst>
          </p:cNvPr>
          <p:cNvSpPr txBox="1"/>
          <p:nvPr/>
        </p:nvSpPr>
        <p:spPr>
          <a:xfrm>
            <a:off x="4796589" y="3766825"/>
            <a:ext cx="388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Développement d’’une maquette en vue de sa validation.</a:t>
            </a:r>
          </a:p>
        </p:txBody>
      </p:sp>
    </p:spTree>
    <p:extLst>
      <p:ext uri="{BB962C8B-B14F-4D97-AF65-F5344CB8AC3E}">
        <p14:creationId xmlns:p14="http://schemas.microsoft.com/office/powerpoint/2010/main" val="13047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75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pc="-10" dirty="0"/>
              <a:t>Les Outils  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02EA418-8E7D-EB8E-E44E-77C2DBD46B73}"/>
              </a:ext>
            </a:extLst>
          </p:cNvPr>
          <p:cNvSpPr txBox="1"/>
          <p:nvPr/>
        </p:nvSpPr>
        <p:spPr>
          <a:xfrm>
            <a:off x="381000" y="1332321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logiciel</a:t>
            </a:r>
          </a:p>
        </p:txBody>
      </p:sp>
      <p:pic>
        <p:nvPicPr>
          <p:cNvPr id="9" name="Image 8" descr="Une image contenant Police, Graphique, logo, texte&#10;&#10;Description générée automatiquement">
            <a:extLst>
              <a:ext uri="{FF2B5EF4-FFF2-40B4-BE49-F238E27FC236}">
                <a16:creationId xmlns:a16="http://schemas.microsoft.com/office/drawing/2014/main" id="{AAFF44C8-8F45-8081-207A-C402FCF2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9" y="1976946"/>
            <a:ext cx="4476750" cy="134302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EFE0D7-A80C-662B-7CFD-C80A3797B110}"/>
              </a:ext>
            </a:extLst>
          </p:cNvPr>
          <p:cNvSpPr txBox="1"/>
          <p:nvPr/>
        </p:nvSpPr>
        <p:spPr>
          <a:xfrm>
            <a:off x="2514600" y="3537534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Les </a:t>
            </a:r>
            <a:r>
              <a:rPr lang="fr-FR" sz="2000" b="1" dirty="0" err="1"/>
              <a:t>langades</a:t>
            </a:r>
            <a:r>
              <a:rPr lang="fr-FR" sz="2000" b="1" dirty="0"/>
              <a:t> et les </a:t>
            </a:r>
            <a:r>
              <a:rPr lang="fr-FR" sz="2000" b="1" dirty="0" err="1"/>
              <a:t>frameworks</a:t>
            </a:r>
            <a:r>
              <a:rPr lang="fr-FR" sz="2000" b="1" dirty="0"/>
              <a:t> </a:t>
            </a:r>
          </a:p>
        </p:txBody>
      </p:sp>
      <p:pic>
        <p:nvPicPr>
          <p:cNvPr id="12" name="Image 11" descr="Une image contenant logo, texte, Graphique, capture d’écran&#10;&#10;Description générée automatiquement">
            <a:extLst>
              <a:ext uri="{FF2B5EF4-FFF2-40B4-BE49-F238E27FC236}">
                <a16:creationId xmlns:a16="http://schemas.microsoft.com/office/drawing/2014/main" id="{CFCDAC96-29EF-DA29-EE7B-2EED971C3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3" y="4155208"/>
            <a:ext cx="3048000" cy="1714500"/>
          </a:xfrm>
          <a:prstGeom prst="rect">
            <a:avLst/>
          </a:prstGeom>
        </p:spPr>
      </p:pic>
      <p:pic>
        <p:nvPicPr>
          <p:cNvPr id="14" name="Image 13" descr="Une image contenant Rectangle, jaune, symbole, conception&#10;&#10;Description générée automatiquement">
            <a:extLst>
              <a:ext uri="{FF2B5EF4-FFF2-40B4-BE49-F238E27FC236}">
                <a16:creationId xmlns:a16="http://schemas.microsoft.com/office/drawing/2014/main" id="{B0FF9B10-161C-127F-779C-14C1FF58D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52" y="4188338"/>
            <a:ext cx="1969233" cy="2013988"/>
          </a:xfrm>
          <a:prstGeom prst="rect">
            <a:avLst/>
          </a:prstGeom>
        </p:spPr>
      </p:pic>
      <p:pic>
        <p:nvPicPr>
          <p:cNvPr id="16" name="Image 15" descr="Une image contenant symbole, clipart, conception, illustration&#10;&#10;Description générée automatiquement">
            <a:extLst>
              <a:ext uri="{FF2B5EF4-FFF2-40B4-BE49-F238E27FC236}">
                <a16:creationId xmlns:a16="http://schemas.microsoft.com/office/drawing/2014/main" id="{E9E2E3E5-069B-8FAC-1EEF-E982C42AF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038600"/>
            <a:ext cx="1447800" cy="190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1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292C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722</Words>
  <Application>Microsoft Office PowerPoint</Application>
  <PresentationFormat>Affichage à l'écran (4:3)</PresentationFormat>
  <Paragraphs>171</Paragraphs>
  <Slides>28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Aptos</vt:lpstr>
      <vt:lpstr>Arial</vt:lpstr>
      <vt:lpstr>Bookman Old Style</vt:lpstr>
      <vt:lpstr>Söhne</vt:lpstr>
      <vt:lpstr>Symbol</vt:lpstr>
      <vt:lpstr>Verdana</vt:lpstr>
      <vt:lpstr>Office Theme</vt:lpstr>
      <vt:lpstr>Présentation PowerPoint</vt:lpstr>
      <vt:lpstr>Introduction</vt:lpstr>
      <vt:lpstr>La zone d’etude</vt:lpstr>
      <vt:lpstr>La zone d’etude</vt:lpstr>
      <vt:lpstr>Objectifs et résultats attendus</vt:lpstr>
      <vt:lpstr>Objectifs et résultats attendus</vt:lpstr>
      <vt:lpstr>Présentation PowerPoint</vt:lpstr>
      <vt:lpstr>Analyse des besoins des utilisateurs</vt:lpstr>
      <vt:lpstr>Les Outils  </vt:lpstr>
      <vt:lpstr>Collecte des données </vt:lpstr>
      <vt:lpstr>Collecte des données </vt:lpstr>
      <vt:lpstr>Collecte des données </vt:lpstr>
      <vt:lpstr>Collecte des données </vt:lpstr>
      <vt:lpstr>Collecte des données </vt:lpstr>
      <vt:lpstr>Collecte des données </vt:lpstr>
      <vt:lpstr>Planning</vt:lpstr>
      <vt:lpstr>Présentation PowerPoint</vt:lpstr>
      <vt:lpstr>Analyse des Besoins et Préparation des données </vt:lpstr>
      <vt:lpstr>Conception et prototype initial </vt:lpstr>
      <vt:lpstr>Conception et prototype initial </vt:lpstr>
      <vt:lpstr>Conception et prototype initial </vt:lpstr>
      <vt:lpstr>Conception et prototype initial </vt:lpstr>
      <vt:lpstr>Conception et prototype initial </vt:lpstr>
      <vt:lpstr>Conception et prototype initial </vt:lpstr>
      <vt:lpstr>Conception et prototype initial </vt:lpstr>
      <vt:lpstr>Planning </vt:lpstr>
      <vt:lpstr>MERCI POUR VOTRE ATTENTION</vt:lpstr>
      <vt:lpstr>Processus de modélisation d’une application web, selon P. Roques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chap1UmlIntro</dc:title>
  <cp:lastModifiedBy>BASSALA DEMBELE</cp:lastModifiedBy>
  <cp:revision>51</cp:revision>
  <dcterms:created xsi:type="dcterms:W3CDTF">2023-03-27T23:43:07Z</dcterms:created>
  <dcterms:modified xsi:type="dcterms:W3CDTF">2024-06-07T13:25:17Z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2023-02-24T00:00:00Z</vt:filetime>
  </property>
  <property fmtid="{D5CDD505-2E9C-101B-9397-08002B2CF9AE}" pid="3" name="Creator">
    <vt:lpwstr>Keynote</vt:lpwstr>
  </property>
  <property fmtid="{D5CDD505-2E9C-101B-9397-08002B2CF9AE}" pid="4" name="LastSaved">
    <vt:filetime>2023-03-27T00:00:00Z</vt:filetime>
  </property>
  <property fmtid="{D5CDD505-2E9C-101B-9397-08002B2CF9AE}" pid="5" name="Producer">
    <vt:lpwstr>macOS Version 12.3.1 (assemblage 21E258) Quartz PDFContext</vt:lpwstr>
  </property>
</Properties>
</file>